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5729" r:id="rId1"/>
  </p:sldMasterIdLst>
  <p:notesMasterIdLst>
    <p:notesMasterId r:id="rId15"/>
  </p:notesMasterIdLst>
  <p:handoutMasterIdLst>
    <p:handoutMasterId r:id="rId16"/>
  </p:handoutMasterIdLst>
  <p:sldIdLst>
    <p:sldId id="669" r:id="rId2"/>
    <p:sldId id="913" r:id="rId3"/>
    <p:sldId id="929" r:id="rId4"/>
    <p:sldId id="928" r:id="rId5"/>
    <p:sldId id="930" r:id="rId6"/>
    <p:sldId id="931" r:id="rId7"/>
    <p:sldId id="932" r:id="rId8"/>
    <p:sldId id="933" r:id="rId9"/>
    <p:sldId id="936" r:id="rId10"/>
    <p:sldId id="937" r:id="rId11"/>
    <p:sldId id="938" r:id="rId12"/>
    <p:sldId id="934" r:id="rId13"/>
    <p:sldId id="939" r:id="rId14"/>
  </p:sldIdLst>
  <p:sldSz cx="9144000" cy="6858000" type="screen4x3"/>
  <p:notesSz cx="6797675" cy="992663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u="sng"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u="sng"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u="sng"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u="sng"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u="sng"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5pPr>
    <a:lvl6pPr marL="2286000" algn="l" defTabSz="914400" rtl="0" eaLnBrk="1" latinLnBrk="0" hangingPunct="1">
      <a:defRPr u="sng"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6pPr>
    <a:lvl7pPr marL="2743200" algn="l" defTabSz="914400" rtl="0" eaLnBrk="1" latinLnBrk="0" hangingPunct="1">
      <a:defRPr u="sng"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7pPr>
    <a:lvl8pPr marL="3200400" algn="l" defTabSz="914400" rtl="0" eaLnBrk="1" latinLnBrk="0" hangingPunct="1">
      <a:defRPr u="sng"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8pPr>
    <a:lvl9pPr marL="3657600" algn="l" defTabSz="914400" rtl="0" eaLnBrk="1" latinLnBrk="0" hangingPunct="1">
      <a:defRPr u="sng"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3E86"/>
    <a:srgbClr val="CCECFF"/>
    <a:srgbClr val="53C9D5"/>
    <a:srgbClr val="0000FF"/>
    <a:srgbClr val="FFCC99"/>
    <a:srgbClr val="99CCFF"/>
    <a:srgbClr val="FFFFCC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76" autoAdjust="0"/>
    <p:restoredTop sz="88345" autoAdjust="0"/>
  </p:normalViewPr>
  <p:slideViewPr>
    <p:cSldViewPr>
      <p:cViewPr varScale="1">
        <p:scale>
          <a:sx n="94" d="100"/>
          <a:sy n="94" d="100"/>
        </p:scale>
        <p:origin x="264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4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AF48018F-D137-47F4-8D1E-CCF64061B65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3DC1B0E-BAA6-4C9B-89BC-C5EF8BDADCC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C356D16-77C5-408A-AB13-2546BB37E9BE}" type="datetimeFigureOut">
              <a:rPr lang="ru-RU"/>
              <a:pPr>
                <a:defRPr/>
              </a:pPr>
              <a:t>26.02.2021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8794AD0-5B84-4206-B0F5-AF28C2E255E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112B3CF-F2E0-4386-B798-92608565199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2FB5E01-815B-49E6-8936-0A4FEA909E6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A5536888-B63C-4C9D-9718-0F846114805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u="none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5751FAE-EAD2-48BD-8254-0F09B6CECAE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u="none">
                <a:latin typeface="+mn-lt"/>
              </a:defRPr>
            </a:lvl1pPr>
          </a:lstStyle>
          <a:p>
            <a:pPr>
              <a:defRPr/>
            </a:pPr>
            <a:fld id="{98282B09-8006-4171-B4BC-38BB1535C67C}" type="datetimeFigureOut">
              <a:rPr lang="ru-RU"/>
              <a:pPr>
                <a:defRPr/>
              </a:pPr>
              <a:t>26.02.2021</a:t>
            </a:fld>
            <a:endParaRPr lang="ru-RU"/>
          </a:p>
        </p:txBody>
      </p:sp>
      <p:sp>
        <p:nvSpPr>
          <p:cNvPr id="4" name="Образ слайда 3">
            <a:extLst>
              <a:ext uri="{FF2B5EF4-FFF2-40B4-BE49-F238E27FC236}">
                <a16:creationId xmlns:a16="http://schemas.microsoft.com/office/drawing/2014/main" id="{EB30EFAA-99AF-42A0-B54E-2AC50BF5568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>
            <a:extLst>
              <a:ext uri="{FF2B5EF4-FFF2-40B4-BE49-F238E27FC236}">
                <a16:creationId xmlns:a16="http://schemas.microsoft.com/office/drawing/2014/main" id="{0C1A02C6-7ED3-4F61-A2B1-41D6F0D1D2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AB609F3-E8CA-4426-9F3E-12BB5C9E3B9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u="none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85A0D14-7744-4D1C-977E-3D67E1C2CB3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u="none">
                <a:latin typeface="Calibri" panose="020F0502020204030204" pitchFamily="34" charset="0"/>
              </a:defRPr>
            </a:lvl1pPr>
          </a:lstStyle>
          <a:p>
            <a:fld id="{D66AA247-CFC3-4474-910D-ACC79F86594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849EA-996D-4EC3-918F-F988846BAF8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D7C8C-66CB-42A9-82DB-5F5990E7905F}" type="datetime1">
              <a:rPr lang="ru-RU"/>
              <a:pPr>
                <a:defRPr/>
              </a:pPr>
              <a:t>26.02.2021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6626DA-6DC2-49C4-962F-AAA7B06E368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DEBE12-B412-4B69-A5E6-A1866779F12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00757BBD-FA39-4997-B3C1-5120C71582B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5020415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363691-008D-49BE-A37B-E6DCE7162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3C19D-B424-49A2-A827-EA149B847FEA}" type="datetime1">
              <a:rPr lang="ru-RU"/>
              <a:pPr>
                <a:defRPr/>
              </a:pPr>
              <a:t>26.02.2021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559852-F4D0-4732-8248-82444BCC2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0FB1B1-60A2-484F-8B95-E51E55AC2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653E69-061B-4183-845F-671496FFCDD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64112649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F6D3B11C-E5B3-4BF3-A5A7-8F3C93EDAB7A}"/>
              </a:ext>
            </a:extLst>
          </p:cNvPr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u="none">
              <a:solidFill>
                <a:prstClr val="white"/>
              </a:solidFill>
            </a:endParaRP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699FB52E-09A0-451D-ACA8-82F59F292843}"/>
              </a:ext>
            </a:extLst>
          </p:cNvPr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u="none" dirty="0">
              <a:solidFill>
                <a:prstClr val="white"/>
              </a:solidFill>
            </a:endParaRP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D7D3B68F-F264-4FA7-AF80-D1A57DB20AC0}"/>
              </a:ext>
            </a:extLst>
          </p:cNvPr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u="none">
              <a:solidFill>
                <a:prstClr val="white"/>
              </a:solidFill>
            </a:endParaRPr>
          </a:p>
        </p:txBody>
      </p:sp>
      <p:sp>
        <p:nvSpPr>
          <p:cNvPr id="7" name="Oval 9">
            <a:extLst>
              <a:ext uri="{FF2B5EF4-FFF2-40B4-BE49-F238E27FC236}">
                <a16:creationId xmlns:a16="http://schemas.microsoft.com/office/drawing/2014/main" id="{22CD5ECA-F021-4DE0-A830-E36B16D6D5DF}"/>
              </a:ext>
            </a:extLst>
          </p:cNvPr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u="none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8E17726A-2028-4F71-A40D-095047B15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9E2B2-82C4-420B-BDEF-57FC69D82BD3}" type="datetime1">
              <a:rPr lang="ru-RU"/>
              <a:pPr>
                <a:defRPr/>
              </a:pPr>
              <a:t>26.02.2021</a:t>
            </a:fld>
            <a:endParaRPr lang="ru-RU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B5A57362-635C-4D5D-A99B-19B862278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E08A544A-FE11-487B-9C57-658F562E2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6227C8-005C-47FF-ACE8-2D7FCF51854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5482278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7C6B620-0C3C-4B8B-ACC1-D5EA1FB97959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707EA-DFE9-4DB9-A95E-EE7A5402AFB9}" type="datetime1">
              <a:rPr lang="ru-RU"/>
              <a:pPr>
                <a:defRPr/>
              </a:pPr>
              <a:t>26.02.2021</a:t>
            </a:fld>
            <a:endParaRPr 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B1B25C1-C39C-4D97-8D39-977F0B9A6DB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EA679A8-C7D5-4DB7-8B82-689ED6C5E9F7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C136DC91-5110-41F6-83CB-102FF127D73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62007471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29C731D-1132-4CAD-A91C-D0D35C89D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FCC2A-CFC9-458E-A61B-0E5EAFCDDCDA}" type="datetime1">
              <a:rPr lang="ru-RU"/>
              <a:pPr>
                <a:defRPr/>
              </a:pPr>
              <a:t>26.02.2021</a:t>
            </a:fld>
            <a:endParaRPr lang="ru-RU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9EF19CF-5FA6-4E20-9EED-50089BE1D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3D5C42F-37DD-44F7-9C65-F7EDCD4D3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5A4CAA-A46A-4E90-8562-DA9C062DC50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79645046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A438CBE1-12D2-45C8-9A34-B1A7C983E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58739-45DF-4F06-8E0D-6FDE841B48FD}" type="datetime1">
              <a:rPr lang="ru-RU"/>
              <a:pPr>
                <a:defRPr/>
              </a:pPr>
              <a:t>26.02.2021</a:t>
            </a:fld>
            <a:endParaRPr lang="ru-RU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AA14F4A-036E-4740-B8AB-70AAA3DC5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A423C59-8F88-45E3-A15B-25BD86E89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14DF3D-4049-4A39-A5C6-53B3B5574D6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15010895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46A3C2DA-B0DF-4651-8527-7C9E354B1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0CB85-8AF2-4B3A-80FD-7D6BD086F330}" type="datetime1">
              <a:rPr lang="ru-RU"/>
              <a:pPr>
                <a:defRPr/>
              </a:pPr>
              <a:t>26.02.2021</a:t>
            </a:fld>
            <a:endParaRPr lang="ru-RU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BA8452C-91D4-4DA8-B8A8-59A09898D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2060A95-A86C-41A4-BFAE-3E0ECDAAC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63A4C8-787A-4F5E-BA9E-4CC57C27D6D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11045751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3D4406B-A2A6-4B5C-939A-5250CDD67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65EF6-6AF3-401C-A79E-C65A39439091}" type="datetime1">
              <a:rPr lang="ru-RU"/>
              <a:pPr>
                <a:defRPr/>
              </a:pPr>
              <a:t>26.02.2021</a:t>
            </a:fld>
            <a:endParaRPr 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BA798C7-64D2-416A-885D-8F8BD4C63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96FD818-EA39-4E92-B447-4A48E692E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F1859B-201C-4029-86CB-24CA53BACB4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13810510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6826E4D-6540-4A53-B9A6-C6A05FC6C81B}"/>
              </a:ext>
            </a:extLst>
          </p:cNvPr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u="none">
              <a:solidFill>
                <a:prstClr val="white"/>
              </a:solidFill>
            </a:endParaRP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CC3EC6F7-4E02-4D5B-9004-8074C899DF98}"/>
              </a:ext>
            </a:extLst>
          </p:cNvPr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u="none" dirty="0">
              <a:solidFill>
                <a:prstClr val="white"/>
              </a:solidFill>
            </a:endParaRPr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C9892800-25FE-40BC-88B5-475FED43F854}"/>
              </a:ext>
            </a:extLst>
          </p:cNvPr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u="none">
              <a:solidFill>
                <a:prstClr val="white"/>
              </a:solidFill>
            </a:endParaRPr>
          </a:p>
        </p:txBody>
      </p:sp>
      <p:sp>
        <p:nvSpPr>
          <p:cNvPr id="8" name="Oval 10">
            <a:extLst>
              <a:ext uri="{FF2B5EF4-FFF2-40B4-BE49-F238E27FC236}">
                <a16:creationId xmlns:a16="http://schemas.microsoft.com/office/drawing/2014/main" id="{806517D6-FE3B-4957-9C64-5A43390E49E2}"/>
              </a:ext>
            </a:extLst>
          </p:cNvPr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u="none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id="{F8B15D5C-842D-461C-931D-934B27783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5B481-8650-493C-947A-F4B060108534}" type="datetime1">
              <a:rPr lang="ru-RU"/>
              <a:pPr>
                <a:defRPr/>
              </a:pPr>
              <a:t>26.02.2021</a:t>
            </a:fld>
            <a:endParaRPr lang="ru-RU"/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id="{3BF87391-5A92-4229-87A5-F640AD472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59D67F57-01A8-49B3-A1B0-EB3F211E9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FE0503-3A73-4181-BC5C-7D8FC64D2ED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45607294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B031B2-1EBA-4794-9B11-31A93B8A9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7A87D-EDF7-46E1-AB34-AD1DAC4E13D2}" type="datetime1">
              <a:rPr lang="ru-RU"/>
              <a:pPr>
                <a:defRPr/>
              </a:pPr>
              <a:t>26.02.2021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F12430-D3D2-4D82-B659-86AAEC88A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79986B-3E95-4293-A959-91C153199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AB34D4-3345-420C-BE3E-5C36E7C2FDA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57665563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5B0E9A3-EBE9-4660-80A9-2DC99909ECDA}"/>
              </a:ext>
            </a:extLst>
          </p:cNvPr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u="none">
              <a:solidFill>
                <a:prstClr val="white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DCF321A-9C75-48D4-9E9C-28A99C2B4915}"/>
              </a:ext>
            </a:extLst>
          </p:cNvPr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u="none" dirty="0">
              <a:solidFill>
                <a:prstClr val="white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1238EF8-AFB4-44DF-8B80-4FFB37F6BAC0}"/>
              </a:ext>
            </a:extLst>
          </p:cNvPr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u="none">
              <a:solidFill>
                <a:prstClr val="white"/>
              </a:solidFill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15A5243-C906-4C25-A4B0-97E6150DECCC}"/>
              </a:ext>
            </a:extLst>
          </p:cNvPr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u="none">
              <a:solidFill>
                <a:prstClr val="white"/>
              </a:solidFill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89DA83-5564-4E14-964A-C24885419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37" name="Text Placeholder 2">
            <a:extLst>
              <a:ext uri="{FF2B5EF4-FFF2-40B4-BE49-F238E27FC236}">
                <a16:creationId xmlns:a16="http://schemas.microsoft.com/office/drawing/2014/main" id="{3340B063-984F-47C2-95A8-C7885AF8DA8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C7DC88-890F-4B9D-A7A6-66D109DFDC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100" b="1" u="none">
                <a:solidFill>
                  <a:prstClr val="black">
                    <a:lumMod val="50000"/>
                    <a:lumOff val="50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A908B7F0-581C-4AAD-B382-371843DE7AD9}" type="datetime1">
              <a:rPr lang="ru-RU"/>
              <a:pPr>
                <a:defRPr/>
              </a:pPr>
              <a:t>26.02.2021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29EF48-8FA1-4810-B66E-ED56A1743D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 b="1" u="none">
                <a:solidFill>
                  <a:prstClr val="black">
                    <a:lumMod val="50000"/>
                    <a:lumOff val="50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2D2175-7C81-4783-96CC-306E8C9405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 b="1" u="none">
                <a:solidFill>
                  <a:srgbClr val="7F7F7F"/>
                </a:solidFill>
              </a:defRPr>
            </a:lvl1pPr>
          </a:lstStyle>
          <a:p>
            <a:fld id="{C23B6761-F79F-4C10-A746-E3AD00CCD0D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223" r:id="rId1"/>
    <p:sldLayoutId id="2147487231" r:id="rId2"/>
    <p:sldLayoutId id="2147487224" r:id="rId3"/>
    <p:sldLayoutId id="2147487225" r:id="rId4"/>
    <p:sldLayoutId id="2147487226" r:id="rId5"/>
    <p:sldLayoutId id="2147487227" r:id="rId6"/>
    <p:sldLayoutId id="2147487228" r:id="rId7"/>
    <p:sldLayoutId id="2147487232" r:id="rId8"/>
    <p:sldLayoutId id="2147487229" r:id="rId9"/>
    <p:sldLayoutId id="2147487230" r:id="rId10"/>
  </p:sldLayoutIdLst>
  <p:transition spd="med">
    <p:fade/>
  </p:transition>
  <p:hf hdr="0" ftr="0" dt="0"/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2400"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7A557274-D8FC-457E-A90D-5B4A9BBAE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44824"/>
            <a:ext cx="8929718" cy="3000396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buFont typeface="Georgia" panose="02040502050405020303" pitchFamily="18" charset="0"/>
              <a:buNone/>
              <a:defRPr/>
            </a:pPr>
            <a:r>
              <a:rPr lang="ru-RU" sz="4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Рейтинг </a:t>
            </a:r>
            <a:br>
              <a:rPr lang="ru-RU" sz="4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общеобразовательных организаций на основе кластерного подхода</a:t>
            </a:r>
            <a:br>
              <a:rPr lang="ru-RU" sz="4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TextBox 8">
            <a:extLst>
              <a:ext uri="{FF2B5EF4-FFF2-40B4-BE49-F238E27FC236}">
                <a16:creationId xmlns:a16="http://schemas.microsoft.com/office/drawing/2014/main" id="{3D17248C-E5BE-4FB1-898D-173DDF62CB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8688" y="142875"/>
            <a:ext cx="7842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/>
            <a:r>
              <a:rPr lang="ru-RU" altLang="ru-RU" sz="1400" b="1" u="none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ОБРАЗОВАНИЯ И МОЛОДЕЖНОЙ ПОЛИТИКИ АДМИНИСТРАЦИИ ГЕОРГИЕВСКОГО ГОРОДСКОГО ОКРУГА СТАВРОПОЛЬСКОГО КРАЯ</a:t>
            </a:r>
          </a:p>
        </p:txBody>
      </p:sp>
      <p:pic>
        <p:nvPicPr>
          <p:cNvPr id="4100" name="Picture 7" descr="adm_geo">
            <a:extLst>
              <a:ext uri="{FF2B5EF4-FFF2-40B4-BE49-F238E27FC236}">
                <a16:creationId xmlns:a16="http://schemas.microsoft.com/office/drawing/2014/main" id="{39BB7A4C-5926-41CA-8CB2-CD3DBA7259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2875" y="142875"/>
            <a:ext cx="642938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6BAB65C-8688-425B-BF3A-A10E9A67D930}"/>
              </a:ext>
            </a:extLst>
          </p:cNvPr>
          <p:cNvSpPr/>
          <p:nvPr/>
        </p:nvSpPr>
        <p:spPr>
          <a:xfrm>
            <a:off x="2339975" y="4454525"/>
            <a:ext cx="6553200" cy="10779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1600" b="1" u="none" cap="all" dirty="0">
                <a:solidFill>
                  <a:srgbClr val="2A3E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ОБРАЗОВАНИЯ СТАВРОПОЛЬСКОГО КРАЯ</a:t>
            </a:r>
            <a:endParaRPr lang="ru-RU" sz="1600" b="1" u="none" dirty="0">
              <a:solidFill>
                <a:srgbClr val="2A3E8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sz="1600" b="1" u="none" cap="all" dirty="0">
                <a:solidFill>
                  <a:srgbClr val="2A3E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ГБУ ДПО «Ставропольский краевой институт </a:t>
            </a:r>
          </a:p>
          <a:p>
            <a:pPr>
              <a:defRPr/>
            </a:pPr>
            <a:r>
              <a:rPr lang="ru-RU" sz="1600" b="1" u="none" cap="all" dirty="0">
                <a:solidFill>
                  <a:srgbClr val="2A3E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образования, повышения квалификации </a:t>
            </a:r>
          </a:p>
          <a:p>
            <a:pPr>
              <a:defRPr/>
            </a:pPr>
            <a:r>
              <a:rPr lang="ru-RU" sz="1600" b="1" u="none" cap="all" dirty="0">
                <a:solidFill>
                  <a:srgbClr val="2A3E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переподготовки работников образования» </a:t>
            </a:r>
            <a:endParaRPr lang="ru-RU" sz="1600" b="1" u="none" dirty="0">
              <a:solidFill>
                <a:srgbClr val="2A3E8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Номер слайда 3">
            <a:extLst>
              <a:ext uri="{FF2B5EF4-FFF2-40B4-BE49-F238E27FC236}">
                <a16:creationId xmlns:a16="http://schemas.microsoft.com/office/drawing/2014/main" id="{03E9B5AF-D352-462A-93C7-C48863F4F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fld id="{ECE60AB7-ABAD-4DAB-B9E2-C191917B28F3}" type="slidenum">
              <a:rPr lang="ru-RU" altLang="ru-RU" u="none">
                <a:solidFill>
                  <a:srgbClr val="7F7F7F"/>
                </a:solidFill>
              </a:rPr>
              <a:pPr/>
              <a:t>10</a:t>
            </a:fld>
            <a:endParaRPr lang="ru-RU" altLang="ru-RU" u="none">
              <a:solidFill>
                <a:srgbClr val="7F7F7F"/>
              </a:solidFill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3FBF5A39-8EDC-42AD-80DF-349DA6EFB836}"/>
              </a:ext>
            </a:extLst>
          </p:cNvPr>
          <p:cNvGraphicFramePr>
            <a:graphicFrameLocks noGrp="1"/>
          </p:cNvGraphicFramePr>
          <p:nvPr/>
        </p:nvGraphicFramePr>
        <p:xfrm>
          <a:off x="433388" y="1341438"/>
          <a:ext cx="8328025" cy="11493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463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131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297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№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ранжированного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списка</a:t>
                      </a:r>
                      <a:endParaRPr lang="ru-RU" sz="1600" dirty="0">
                        <a:solidFill>
                          <a:srgbClr val="2A3E86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90" marR="6859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образовательной организации</a:t>
                      </a:r>
                      <a:endParaRPr lang="ru-RU" sz="1200" dirty="0">
                        <a:solidFill>
                          <a:srgbClr val="2A3E86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90" marR="6859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кадрового обеспечения</a:t>
                      </a:r>
                      <a:endParaRPr lang="ru-RU" sz="1200" dirty="0">
                        <a:solidFill>
                          <a:srgbClr val="2A3E86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90" marR="6859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социальных условий</a:t>
                      </a:r>
                      <a:endParaRPr lang="ru-RU" sz="1200" dirty="0">
                        <a:solidFill>
                          <a:srgbClr val="2A3E86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90" marR="6859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96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90" marR="6859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МКОУ СОШ №27</a:t>
                      </a:r>
                      <a:endParaRPr lang="ru-RU" sz="1400" dirty="0">
                        <a:solidFill>
                          <a:srgbClr val="2A3E86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90" marR="6859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</a:t>
                      </a:r>
                      <a:endParaRPr lang="ru-RU" sz="1400" dirty="0">
                        <a:solidFill>
                          <a:srgbClr val="2A3E86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90" marR="6859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0,76</a:t>
                      </a:r>
                      <a:endParaRPr lang="ru-RU" sz="1400" dirty="0">
                        <a:solidFill>
                          <a:srgbClr val="2A3E86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90" marR="6859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332" name="Прямоугольник 6">
            <a:extLst>
              <a:ext uri="{FF2B5EF4-FFF2-40B4-BE49-F238E27FC236}">
                <a16:creationId xmlns:a16="http://schemas.microsoft.com/office/drawing/2014/main" id="{B2A299C8-131F-4778-A7AB-94489BB1DB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638" y="4483100"/>
            <a:ext cx="8551862" cy="184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5085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just"/>
            <a:r>
              <a:rPr lang="ru-RU" altLang="ru-RU" b="1" u="none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по формированию комплекса управленческих решений:</a:t>
            </a:r>
          </a:p>
          <a:p>
            <a:pPr algn="just">
              <a:buFontTx/>
              <a:buChar char="-"/>
            </a:pPr>
            <a:r>
              <a:rPr lang="ru-RU" altLang="ru-RU" sz="1600" u="none">
                <a:solidFill>
                  <a:srgbClr val="2A3E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проанализировать возможности перехода образовательной организации</a:t>
            </a:r>
          </a:p>
          <a:p>
            <a:pPr algn="just"/>
            <a:r>
              <a:rPr lang="ru-RU" altLang="ru-RU" sz="1600" u="none">
                <a:solidFill>
                  <a:srgbClr val="2A3E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кластер более высокого уровня;</a:t>
            </a:r>
          </a:p>
          <a:p>
            <a:pPr algn="just">
              <a:buFontTx/>
              <a:buChar char="-"/>
            </a:pPr>
            <a:r>
              <a:rPr lang="ru-RU" altLang="ru-RU" sz="1600" u="none">
                <a:solidFill>
                  <a:srgbClr val="2A3E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низкий уровень результатов подготовки обучающихся при среднем качестве условий </a:t>
            </a:r>
          </a:p>
          <a:p>
            <a:pPr algn="just"/>
            <a:r>
              <a:rPr lang="ru-RU" altLang="ru-RU" sz="1600" u="none">
                <a:solidFill>
                  <a:srgbClr val="2A3E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требует оптимизации работы по совершенствованию материально - технического обеспечения, подробный анализ показателей условий и процесса, принятие мер по корректировке.</a:t>
            </a:r>
          </a:p>
        </p:txBody>
      </p:sp>
      <p:sp>
        <p:nvSpPr>
          <p:cNvPr id="13333" name="Rectangle 1">
            <a:extLst>
              <a:ext uri="{FF2B5EF4-FFF2-40B4-BE49-F238E27FC236}">
                <a16:creationId xmlns:a16="http://schemas.microsoft.com/office/drawing/2014/main" id="{5AA8AB70-3D27-4B48-8462-CB2A2111CF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109538"/>
            <a:ext cx="734853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indent="45085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r>
              <a:rPr lang="ru-RU" altLang="ru-RU" sz="2600" b="1" u="none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Рейтинг общеобразовательных организаций</a:t>
            </a:r>
          </a:p>
        </p:txBody>
      </p:sp>
      <p:sp>
        <p:nvSpPr>
          <p:cNvPr id="13334" name="Rectangle 1">
            <a:extLst>
              <a:ext uri="{FF2B5EF4-FFF2-40B4-BE49-F238E27FC236}">
                <a16:creationId xmlns:a16="http://schemas.microsoft.com/office/drawing/2014/main" id="{516023A5-DF0D-48A7-BDD1-714EFB35E9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638" y="2600325"/>
            <a:ext cx="8551862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just"/>
            <a:r>
              <a:rPr lang="ru-RU" altLang="ru-RU" sz="1600" i="1" u="none">
                <a:solidFill>
                  <a:srgbClr val="2A3E8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Рейтинг общеобразовательных организаций со </a:t>
            </a:r>
            <a:r>
              <a:rPr lang="ru-RU" altLang="ru-RU" sz="1600" b="1" i="1" u="none">
                <a:solidFill>
                  <a:srgbClr val="2A3E8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средним </a:t>
            </a:r>
            <a:r>
              <a:rPr lang="ru-RU" altLang="ru-RU" sz="1600" i="1" u="none">
                <a:solidFill>
                  <a:srgbClr val="2A3E8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уровнем материально-технического обеспечения и </a:t>
            </a:r>
            <a:r>
              <a:rPr lang="ru-RU" altLang="ru-RU" sz="1600" b="1" i="1" u="none">
                <a:solidFill>
                  <a:srgbClr val="2A3E8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низким</a:t>
            </a:r>
            <a:r>
              <a:rPr lang="ru-RU" altLang="ru-RU" sz="1600" i="1" u="none">
                <a:solidFill>
                  <a:srgbClr val="2A3E8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уровнем качества подготовки обучающихся</a:t>
            </a:r>
            <a:endParaRPr lang="ru-RU" altLang="ru-RU" sz="1600" u="none">
              <a:solidFill>
                <a:srgbClr val="2A3E86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altLang="ru-RU" sz="1600" u="none">
                <a:solidFill>
                  <a:srgbClr val="2A3E8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Следует более детально изучить сложившуюся обстановку в школах, вошедших </a:t>
            </a:r>
            <a:r>
              <a:rPr lang="ru-RU" altLang="ru-RU" sz="1600" b="1" u="none">
                <a:solidFill>
                  <a:srgbClr val="2A3E8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6 кластер</a:t>
            </a:r>
            <a:r>
              <a:rPr lang="ru-RU" altLang="ru-RU" sz="1600" u="none">
                <a:solidFill>
                  <a:srgbClr val="2A3E8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в котором </a:t>
            </a:r>
            <a:r>
              <a:rPr lang="ru-RU" altLang="ru-RU" sz="1600" b="1" u="none">
                <a:solidFill>
                  <a:srgbClr val="2A3E8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качество подготовки обучающихся является низким</a:t>
            </a:r>
            <a:r>
              <a:rPr lang="ru-RU" altLang="ru-RU" sz="1600" u="none">
                <a:solidFill>
                  <a:srgbClr val="2A3E8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несмотря на наличие среднего уровня материально-технического обеспечения и достаточно высоких значений остальных </a:t>
            </a:r>
          </a:p>
          <a:p>
            <a:pPr algn="just"/>
            <a:r>
              <a:rPr lang="ru-RU" altLang="ru-RU" sz="1600" u="none">
                <a:solidFill>
                  <a:srgbClr val="2A3E8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индексов (кадрового состава и социальных условий). В данных образовательных организациях имеются предпосылки для получения обучающимися более </a:t>
            </a:r>
            <a:r>
              <a:rPr lang="ru-RU" altLang="ru-RU" sz="1600" b="1" u="none">
                <a:solidFill>
                  <a:srgbClr val="2A3E8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качественного образования.</a:t>
            </a:r>
          </a:p>
          <a:p>
            <a:pPr algn="just"/>
            <a:endParaRPr lang="ru-RU" altLang="ru-RU" sz="1600" u="none">
              <a:solidFill>
                <a:srgbClr val="2A3E86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335" name="Прямоугольник 1">
            <a:extLst>
              <a:ext uri="{FF2B5EF4-FFF2-40B4-BE49-F238E27FC236}">
                <a16:creationId xmlns:a16="http://schemas.microsoft.com/office/drawing/2014/main" id="{A7A5203D-C363-4975-9A02-20038E5EF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601663"/>
            <a:ext cx="82804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r>
              <a:rPr lang="ru-RU" altLang="ru-RU" b="1" i="1" u="none">
                <a:solidFill>
                  <a:srgbClr val="2A3E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КЛАСТЕР 6. Низкий уровень качества подготовки обучающихся и средний уровень материально-технического обеспечения</a:t>
            </a:r>
            <a:endParaRPr lang="ru-RU" altLang="ru-RU" b="1" u="none">
              <a:solidFill>
                <a:srgbClr val="2A3E8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Номер слайда 3">
            <a:extLst>
              <a:ext uri="{FF2B5EF4-FFF2-40B4-BE49-F238E27FC236}">
                <a16:creationId xmlns:a16="http://schemas.microsoft.com/office/drawing/2014/main" id="{332D1BE2-FA14-4869-8C1F-B77BF0456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fld id="{82C5859B-1F4A-4445-BAF3-3441663B0DE8}" type="slidenum">
              <a:rPr lang="ru-RU" altLang="ru-RU" u="none">
                <a:solidFill>
                  <a:srgbClr val="7F7F7F"/>
                </a:solidFill>
              </a:rPr>
              <a:pPr/>
              <a:t>11</a:t>
            </a:fld>
            <a:endParaRPr lang="ru-RU" altLang="ru-RU" u="none">
              <a:solidFill>
                <a:srgbClr val="7F7F7F"/>
              </a:solidFill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DCE86AA2-391C-434F-AD4B-765862625579}"/>
              </a:ext>
            </a:extLst>
          </p:cNvPr>
          <p:cNvGraphicFramePr>
            <a:graphicFrameLocks noGrp="1"/>
          </p:cNvGraphicFramePr>
          <p:nvPr/>
        </p:nvGraphicFramePr>
        <p:xfrm>
          <a:off x="579438" y="1484313"/>
          <a:ext cx="8413750" cy="18494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603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81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309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302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№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ранжированного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списка</a:t>
                      </a:r>
                      <a:endParaRPr lang="ru-RU" sz="1800" b="0" dirty="0">
                        <a:solidFill>
                          <a:srgbClr val="2A3E86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образовательной организации</a:t>
                      </a:r>
                      <a:endParaRPr lang="ru-RU" sz="1400" b="0" dirty="0">
                        <a:solidFill>
                          <a:srgbClr val="2A3E86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кадрового обеспечения</a:t>
                      </a:r>
                      <a:endParaRPr lang="ru-RU" sz="1400" b="0" dirty="0">
                        <a:solidFill>
                          <a:srgbClr val="2A3E86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социальных условий</a:t>
                      </a:r>
                      <a:endParaRPr lang="ru-RU" sz="1400" b="0" dirty="0">
                        <a:solidFill>
                          <a:srgbClr val="2A3E86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69</a:t>
                      </a:r>
                    </a:p>
                  </a:txBody>
                  <a:tcPr marL="68582" marR="68582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СОШ №17</a:t>
                      </a:r>
                      <a:endParaRPr lang="ru-RU" sz="1400" dirty="0">
                        <a:solidFill>
                          <a:srgbClr val="2A3E86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</a:t>
                      </a:r>
                      <a:endParaRPr lang="ru-RU" sz="1400" dirty="0">
                        <a:solidFill>
                          <a:srgbClr val="2A3E86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0,91</a:t>
                      </a:r>
                      <a:endParaRPr lang="ru-RU" sz="1400" dirty="0">
                        <a:solidFill>
                          <a:srgbClr val="2A3E86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89</a:t>
                      </a:r>
                    </a:p>
                  </a:txBody>
                  <a:tcPr marL="68582" marR="68582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СОШ №23</a:t>
                      </a:r>
                      <a:endParaRPr lang="ru-RU" sz="1400" dirty="0">
                        <a:solidFill>
                          <a:srgbClr val="2A3E86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</a:t>
                      </a:r>
                      <a:endParaRPr lang="ru-RU" sz="1400" dirty="0">
                        <a:solidFill>
                          <a:srgbClr val="2A3E86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0,89</a:t>
                      </a:r>
                      <a:endParaRPr lang="ru-RU" sz="1400" dirty="0">
                        <a:solidFill>
                          <a:srgbClr val="2A3E86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4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92</a:t>
                      </a:r>
                    </a:p>
                  </a:txBody>
                  <a:tcPr marL="68582" marR="68582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МКОУ СОШ№14</a:t>
                      </a:r>
                    </a:p>
                  </a:txBody>
                  <a:tcPr marL="68582" marR="68582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0,3</a:t>
                      </a:r>
                    </a:p>
                  </a:txBody>
                  <a:tcPr marL="68582" marR="68582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0,85</a:t>
                      </a:r>
                    </a:p>
                  </a:txBody>
                  <a:tcPr marL="68582" marR="68582" marT="0" marB="0" anchor="b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4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148</a:t>
                      </a:r>
                    </a:p>
                  </a:txBody>
                  <a:tcPr marL="68582" marR="68582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СОШ №18</a:t>
                      </a:r>
                      <a:endParaRPr lang="ru-RU" sz="1400" dirty="0">
                        <a:solidFill>
                          <a:srgbClr val="2A3E86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  <a:endParaRPr lang="ru-RU" sz="1400" dirty="0">
                        <a:solidFill>
                          <a:srgbClr val="2A3E86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0,79</a:t>
                      </a:r>
                      <a:endParaRPr lang="ru-RU" sz="1400" dirty="0">
                        <a:solidFill>
                          <a:srgbClr val="2A3E86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b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4371" name="Rectangle 1">
            <a:extLst>
              <a:ext uri="{FF2B5EF4-FFF2-40B4-BE49-F238E27FC236}">
                <a16:creationId xmlns:a16="http://schemas.microsoft.com/office/drawing/2014/main" id="{618425A1-3FE7-42C4-91A4-A9996B366A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96913"/>
            <a:ext cx="89931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5085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/>
            <a:r>
              <a:rPr lang="ru-RU" altLang="ru-RU" sz="1600" b="1" i="1" u="none">
                <a:solidFill>
                  <a:srgbClr val="2A3E8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КЛАСТЕР 8. Низкий уровень материально-технического обеспечения и средний уровень качества подготовки обучающихся</a:t>
            </a:r>
            <a:endParaRPr lang="ru-RU" altLang="ru-RU" sz="900" b="1" u="none">
              <a:solidFill>
                <a:srgbClr val="2A3E86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372" name="Прямоугольник 6">
            <a:extLst>
              <a:ext uri="{FF2B5EF4-FFF2-40B4-BE49-F238E27FC236}">
                <a16:creationId xmlns:a16="http://schemas.microsoft.com/office/drawing/2014/main" id="{E6CA7FB8-F0A0-4A62-A6F3-C44708EBB2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963" y="3606800"/>
            <a:ext cx="8785225" cy="2338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5085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just"/>
            <a:r>
              <a:rPr lang="ru-RU" altLang="ru-RU" b="1" u="none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по формированию комплекса управленческих решений:</a:t>
            </a:r>
            <a:endParaRPr lang="ru-RU" altLang="ru-RU" sz="1600" b="1">
              <a:solidFill>
                <a:srgbClr val="2A3E8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altLang="ru-RU" sz="1600" b="1">
              <a:solidFill>
                <a:srgbClr val="2A3E8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altLang="ru-RU" sz="1600" u="none">
                <a:solidFill>
                  <a:srgbClr val="2A3E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подробный анализ в динамике всех показателей, определение проблемных зон, принятие мер по корректировке;</a:t>
            </a:r>
          </a:p>
          <a:p>
            <a:pPr algn="just"/>
            <a:r>
              <a:rPr lang="ru-RU" altLang="ru-RU" sz="1600" u="none">
                <a:solidFill>
                  <a:srgbClr val="2A3E8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altLang="ru-RU" sz="1600" u="none">
                <a:solidFill>
                  <a:srgbClr val="2A3E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плана по улучшению материально-технического обеспечения образовательного процесса с целью повышения качества условий осуществления образовательной деятельности; </a:t>
            </a:r>
          </a:p>
          <a:p>
            <a:pPr algn="just"/>
            <a:r>
              <a:rPr lang="ru-RU" altLang="ru-RU" sz="1600" u="none">
                <a:solidFill>
                  <a:srgbClr val="2A3E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особое внимание следует обратить на низкий уровень индекса кадрового обеспечения (выделено в таблице зеленым цветом) - принятие системы мер по повышению профессионального уровня педагогов</a:t>
            </a:r>
          </a:p>
        </p:txBody>
      </p:sp>
      <p:sp>
        <p:nvSpPr>
          <p:cNvPr id="14373" name="Rectangle 1">
            <a:extLst>
              <a:ext uri="{FF2B5EF4-FFF2-40B4-BE49-F238E27FC236}">
                <a16:creationId xmlns:a16="http://schemas.microsoft.com/office/drawing/2014/main" id="{68F5E181-3A5A-4581-88E5-E08E95F49D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188913"/>
            <a:ext cx="734853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indent="45085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r>
              <a:rPr lang="ru-RU" altLang="ru-RU" sz="2600" b="1" u="none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Рейтинг общеобразовательных организаций</a:t>
            </a:r>
          </a:p>
        </p:txBody>
      </p:sp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>
            <a:extLst>
              <a:ext uri="{FF2B5EF4-FFF2-40B4-BE49-F238E27FC236}">
                <a16:creationId xmlns:a16="http://schemas.microsoft.com/office/drawing/2014/main" id="{22527817-EED8-43D9-9143-09295A752C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188913"/>
            <a:ext cx="734853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indent="45085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r>
              <a:rPr lang="ru-RU" altLang="ru-RU" sz="2600" b="1" u="none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Рейтинг общеобразовательных организаций</a:t>
            </a:r>
          </a:p>
        </p:txBody>
      </p:sp>
      <p:sp>
        <p:nvSpPr>
          <p:cNvPr id="15363" name="Прямоугольник 7">
            <a:extLst>
              <a:ext uri="{FF2B5EF4-FFF2-40B4-BE49-F238E27FC236}">
                <a16:creationId xmlns:a16="http://schemas.microsoft.com/office/drawing/2014/main" id="{9FE7CEBA-EDC5-4CB3-ADC5-B2997544C4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3644900"/>
            <a:ext cx="8353425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r>
              <a:rPr lang="ru-RU" altLang="ru-RU" sz="1600" u="none">
                <a:solidFill>
                  <a:srgbClr val="2A3E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организации, вошедшие </a:t>
            </a:r>
            <a:r>
              <a:rPr lang="ru-RU" altLang="ru-RU" sz="1600" b="1" u="none">
                <a:solidFill>
                  <a:srgbClr val="2A3E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кластер 9</a:t>
            </a:r>
            <a:r>
              <a:rPr lang="ru-RU" altLang="ru-RU" sz="1600" u="none">
                <a:solidFill>
                  <a:srgbClr val="2A3E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требуют адресной работы с кадрами, т.к. часть школ в данном кластере имеет индекс кадрового состава выше среднего, а образовательные результаты - низкие.</a:t>
            </a:r>
          </a:p>
          <a:p>
            <a:r>
              <a:rPr lang="ru-RU" altLang="ru-RU" sz="1600" u="none">
                <a:solidFill>
                  <a:srgbClr val="2A3E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Индекс социальных условий у школ данного кластера выше среднего, что позволяет практически исключить влияние на качество образования социальных условий, а значит требует анализа других контекстных показателей.</a:t>
            </a:r>
          </a:p>
          <a:p>
            <a:r>
              <a:rPr lang="ru-RU" altLang="ru-RU" sz="1600" u="none">
                <a:solidFill>
                  <a:srgbClr val="2A3E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Особое внимание следует обратить на низкий уровень индекса кадрового обеспечения (выделено зеленым цветом) обеспечить принятие системы мер по повышению профессионального уровня педагогов.</a:t>
            </a:r>
          </a:p>
        </p:txBody>
      </p:sp>
      <p:sp>
        <p:nvSpPr>
          <p:cNvPr id="15364" name="Rectangle 1">
            <a:extLst>
              <a:ext uri="{FF2B5EF4-FFF2-40B4-BE49-F238E27FC236}">
                <a16:creationId xmlns:a16="http://schemas.microsoft.com/office/drawing/2014/main" id="{9D6A2E5D-6D61-42FA-B26E-02FB046E71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8" y="836613"/>
            <a:ext cx="881856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5085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r>
              <a:rPr lang="ru-RU" altLang="ru-RU" b="1" i="1" u="none">
                <a:solidFill>
                  <a:srgbClr val="2A3E8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КЛАСТЕР 9. Низкий уровень материально-технического обеспечения </a:t>
            </a:r>
          </a:p>
          <a:p>
            <a:r>
              <a:rPr lang="ru-RU" altLang="ru-RU" b="1" i="1" u="none">
                <a:solidFill>
                  <a:srgbClr val="2A3E8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низкий уровень качества подготовки обучающихся</a:t>
            </a:r>
            <a:endParaRPr lang="ru-RU" altLang="ru-RU" b="1" u="none">
              <a:solidFill>
                <a:srgbClr val="2A3E86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altLang="ru-RU" b="1" i="1" u="none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073A64D5-B8A3-4CA3-BEAF-33EEC1D56FD2}"/>
              </a:ext>
            </a:extLst>
          </p:cNvPr>
          <p:cNvGraphicFramePr>
            <a:graphicFrameLocks noGrp="1"/>
          </p:cNvGraphicFramePr>
          <p:nvPr/>
        </p:nvGraphicFramePr>
        <p:xfrm>
          <a:off x="468313" y="1760538"/>
          <a:ext cx="8135937" cy="16827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554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00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330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№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ранжированного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списка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solidFill>
                          <a:srgbClr val="2A3E86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образовательной организации</a:t>
                      </a:r>
                      <a:endParaRPr lang="ru-RU" sz="1200" b="0" dirty="0">
                        <a:solidFill>
                          <a:srgbClr val="2A3E86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кадрового обеспечения</a:t>
                      </a:r>
                      <a:endParaRPr lang="ru-RU" sz="1200" b="0" dirty="0">
                        <a:solidFill>
                          <a:srgbClr val="2A3E86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социальных условий</a:t>
                      </a:r>
                      <a:endParaRPr lang="ru-RU" sz="1200" b="0" dirty="0">
                        <a:solidFill>
                          <a:srgbClr val="2A3E86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2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74" marR="68574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СОШ №20</a:t>
                      </a:r>
                      <a:endParaRPr lang="ru-RU" sz="2000" dirty="0">
                        <a:solidFill>
                          <a:srgbClr val="2A3E86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</a:t>
                      </a:r>
                      <a:endParaRPr lang="ru-RU" sz="2000" dirty="0">
                        <a:solidFill>
                          <a:srgbClr val="2A3E86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0,83</a:t>
                      </a:r>
                      <a:endParaRPr lang="ru-RU" sz="2000" dirty="0">
                        <a:solidFill>
                          <a:srgbClr val="2A3E86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32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74" marR="68574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МКОУ СОШ №28</a:t>
                      </a:r>
                      <a:endParaRPr lang="ru-RU" sz="2000" dirty="0">
                        <a:solidFill>
                          <a:srgbClr val="2A3E86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  <a:endParaRPr lang="ru-RU" sz="2000">
                        <a:solidFill>
                          <a:srgbClr val="2A3E86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0,90</a:t>
                      </a:r>
                      <a:endParaRPr lang="ru-RU" sz="2000" dirty="0">
                        <a:solidFill>
                          <a:srgbClr val="2A3E86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 anchor="b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32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74" marR="68574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МКОУ СОШ №19</a:t>
                      </a:r>
                      <a:endParaRPr lang="ru-RU" sz="2000" dirty="0">
                        <a:solidFill>
                          <a:srgbClr val="2A3E86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  <a:endParaRPr lang="ru-RU" sz="2000" dirty="0">
                        <a:solidFill>
                          <a:srgbClr val="2A3E86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0,84</a:t>
                      </a:r>
                      <a:endParaRPr lang="ru-RU" sz="2000" dirty="0">
                        <a:solidFill>
                          <a:srgbClr val="2A3E86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 anchor="b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Номер слайда 3">
            <a:extLst>
              <a:ext uri="{FF2B5EF4-FFF2-40B4-BE49-F238E27FC236}">
                <a16:creationId xmlns:a16="http://schemas.microsoft.com/office/drawing/2014/main" id="{6AEE38BD-8872-4594-8514-083B1677F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fld id="{1C1E31B7-AAFB-4DD8-B982-F7091A4760F5}" type="slidenum">
              <a:rPr lang="ru-RU" altLang="ru-RU" u="none">
                <a:solidFill>
                  <a:srgbClr val="7F7F7F"/>
                </a:solidFill>
              </a:rPr>
              <a:pPr/>
              <a:t>13</a:t>
            </a:fld>
            <a:endParaRPr lang="ru-RU" altLang="ru-RU" u="none">
              <a:solidFill>
                <a:srgbClr val="7F7F7F"/>
              </a:solidFill>
            </a:endParaRPr>
          </a:p>
        </p:txBody>
      </p:sp>
      <p:sp>
        <p:nvSpPr>
          <p:cNvPr id="16387" name="Прямоугольник 4">
            <a:extLst>
              <a:ext uri="{FF2B5EF4-FFF2-40B4-BE49-F238E27FC236}">
                <a16:creationId xmlns:a16="http://schemas.microsoft.com/office/drawing/2014/main" id="{ABE7A025-2DC9-470E-A7E8-53544FAC6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765175"/>
            <a:ext cx="8137525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r>
              <a:rPr lang="ru-RU" altLang="ru-RU" sz="2000" b="1" u="none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Муниципальным органам управления образованием при принятии управленческих решений по данным рейтинга рекомендуем:</a:t>
            </a:r>
          </a:p>
          <a:p>
            <a:r>
              <a:rPr lang="ru-RU" altLang="ru-RU" sz="2000" u="none">
                <a:solidFill>
                  <a:srgbClr val="2A3E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использовать данную информацию после проведения оценки обоснованности и пригодности (валидности) применяемых методик и результатов рейтингования в </a:t>
            </a:r>
            <a:r>
              <a:rPr lang="ru-RU" altLang="ru-RU" sz="2000" b="1" u="none">
                <a:solidFill>
                  <a:srgbClr val="2A3E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конкретных условиях данной организации;</a:t>
            </a:r>
            <a:r>
              <a:rPr lang="ru-RU" altLang="ru-RU" sz="2000" u="none">
                <a:solidFill>
                  <a:srgbClr val="2A3E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altLang="ru-RU" sz="2000" u="none">
                <a:solidFill>
                  <a:srgbClr val="2A3E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использовать </a:t>
            </a:r>
            <a:r>
              <a:rPr lang="ru-RU" altLang="ru-RU" sz="2000" b="1" u="none">
                <a:solidFill>
                  <a:srgbClr val="2A3E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кластерный подход</a:t>
            </a:r>
            <a:r>
              <a:rPr lang="ru-RU" altLang="ru-RU" sz="2000" u="none">
                <a:solidFill>
                  <a:srgbClr val="2A3E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 выбору приоритетов в области повышения качества подготовки обучающихся; </a:t>
            </a:r>
          </a:p>
          <a:p>
            <a:r>
              <a:rPr lang="ru-RU" altLang="ru-RU" sz="2000" u="none">
                <a:solidFill>
                  <a:srgbClr val="2A3E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улучшать </a:t>
            </a:r>
            <a:r>
              <a:rPr lang="ru-RU" altLang="ru-RU" sz="2000" b="1" u="none">
                <a:solidFill>
                  <a:srgbClr val="2A3E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условий</a:t>
            </a:r>
            <a:r>
              <a:rPr lang="ru-RU" altLang="ru-RU" sz="2000" u="none">
                <a:solidFill>
                  <a:srgbClr val="2A3E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осуществления образовательной деятельности путем достижения наилучшего результата в данных условиях при минимальных затратах времени и усилий участников процесса (оптимизация);</a:t>
            </a:r>
          </a:p>
          <a:p>
            <a:r>
              <a:rPr lang="ru-RU" altLang="ru-RU" sz="2000" u="none">
                <a:solidFill>
                  <a:srgbClr val="2A3E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выявлять профессиональные дефициты педагогов, с учетом которых будет организовано повышение квалификации, в том числе сетевое, внутришкольное и т.п.</a:t>
            </a: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Номер слайда 3">
            <a:extLst>
              <a:ext uri="{FF2B5EF4-FFF2-40B4-BE49-F238E27FC236}">
                <a16:creationId xmlns:a16="http://schemas.microsoft.com/office/drawing/2014/main" id="{D44DC1B4-677B-40E1-837C-907BC8C1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fld id="{089D48CE-5359-4B21-AB4B-8A47DDCA6CF5}" type="slidenum">
              <a:rPr lang="ru-RU" altLang="ru-RU" u="none">
                <a:solidFill>
                  <a:srgbClr val="7F7F7F"/>
                </a:solidFill>
              </a:rPr>
              <a:pPr/>
              <a:t>2</a:t>
            </a:fld>
            <a:endParaRPr lang="ru-RU" altLang="ru-RU" u="none">
              <a:solidFill>
                <a:srgbClr val="7F7F7F"/>
              </a:solidFill>
            </a:endParaRPr>
          </a:p>
        </p:txBody>
      </p:sp>
      <p:sp>
        <p:nvSpPr>
          <p:cNvPr id="5123" name="TextBox 1">
            <a:extLst>
              <a:ext uri="{FF2B5EF4-FFF2-40B4-BE49-F238E27FC236}">
                <a16:creationId xmlns:a16="http://schemas.microsoft.com/office/drawing/2014/main" id="{60F6F67C-255F-4B90-9B0B-4C377DBB2A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88913"/>
            <a:ext cx="91440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/>
            <a:r>
              <a:rPr lang="ru-RU" altLang="ru-RU" sz="2600" b="1" u="none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Кластеризация по двум (количественным и качественным) характеристикам (9 кластерных групп)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57367A03-D997-48E9-BE72-3D695ECD34B6}"/>
              </a:ext>
            </a:extLst>
          </p:cNvPr>
          <p:cNvGraphicFramePr>
            <a:graphicFrameLocks noGrp="1"/>
          </p:cNvGraphicFramePr>
          <p:nvPr/>
        </p:nvGraphicFramePr>
        <p:xfrm>
          <a:off x="107950" y="1268413"/>
          <a:ext cx="8712200" cy="41783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5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678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87629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группы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материально-технического обеспечения</a:t>
                      </a:r>
                      <a:r>
                        <a:rPr lang="ru-RU" sz="1200" baseline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ru-RU" sz="1400" baseline="-250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мт</a:t>
                      </a:r>
                      <a:r>
                        <a:rPr lang="ru-RU" sz="1400" baseline="-25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качества подготовки обучающихся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ru-RU" sz="1400" baseline="-250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</a:t>
                      </a:r>
                      <a:r>
                        <a:rPr lang="ru-RU" sz="1400" baseline="-25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Общеобразовательные учреждения Георгиевского городского округа</a:t>
                      </a:r>
                    </a:p>
                  </a:txBody>
                  <a:tcPr marL="68574" marR="6857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4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Количественный 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Качественный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Количественный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Качественный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Количество</a:t>
                      </a: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68574" marR="68574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8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Кластер 1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1 до 0,75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Высокий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1 до 0,75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Высокий 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74" marR="6857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74" marR="68574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18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Кластер 2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1 до 0,75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Высокий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0,74 до 0,51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74" marR="6857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7,4</a:t>
                      </a:r>
                    </a:p>
                  </a:txBody>
                  <a:tcPr marL="68574" marR="68574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18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Кластер 3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1 до 0,75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Высокий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0,5 до 0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Низкий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74" marR="6857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3,7</a:t>
                      </a:r>
                    </a:p>
                  </a:txBody>
                  <a:tcPr marL="68574" marR="68574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18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Кластер 4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0,74 до 0,51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1 до 0,75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Высокий 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74" marR="6857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74" marR="68574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18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Кластер 5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0,74 до 0,51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0,74 до 0,51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74" marR="6857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59,2</a:t>
                      </a:r>
                    </a:p>
                  </a:txBody>
                  <a:tcPr marL="68574" marR="68574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18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Кластер 6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0,74 до 0,51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0,5 до 0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Низкий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74" marR="6857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3,7</a:t>
                      </a:r>
                    </a:p>
                  </a:txBody>
                  <a:tcPr marL="68574" marR="68574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18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Кластер 7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0,5 до 0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Низкий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1 до 0,75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Высокий 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74" marR="6857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74" marR="68574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18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Кластер 8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0,5 до 0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Низкий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0,74 до 0,51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74" marR="6857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14,8</a:t>
                      </a:r>
                    </a:p>
                  </a:txBody>
                  <a:tcPr marL="68574" marR="68574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18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Кластер 9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0,5 до 0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Низкий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0,5 до 0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Низкий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74" marR="6857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11,1</a:t>
                      </a:r>
                    </a:p>
                  </a:txBody>
                  <a:tcPr marL="68574" marR="68574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221" name="TextBox 3">
            <a:extLst>
              <a:ext uri="{FF2B5EF4-FFF2-40B4-BE49-F238E27FC236}">
                <a16:creationId xmlns:a16="http://schemas.microsoft.com/office/drawing/2014/main" id="{CB08E423-C912-4EBE-A0DA-3A120B03AF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788" y="5589588"/>
            <a:ext cx="873442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r>
              <a:rPr lang="ru-RU" altLang="ru-RU" sz="1600" b="1" u="none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Кластеризация муниципальных общеобразовательных организаций Ставропольского края</a:t>
            </a:r>
          </a:p>
          <a:p>
            <a:r>
              <a:rPr lang="ru-RU" altLang="ru-RU" sz="1600" b="1" u="none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построена на основе данных, полученных в ходе проведения комплексного мониторинга </a:t>
            </a:r>
          </a:p>
          <a:p>
            <a:r>
              <a:rPr lang="ru-RU" altLang="ru-RU" sz="1600" b="1" u="none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октябре 2018 года, и результатов региональных проверочных работ, проведенных </a:t>
            </a:r>
          </a:p>
          <a:p>
            <a:r>
              <a:rPr lang="ru-RU" altLang="ru-RU" sz="1600" b="1" u="none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I полугодии 2018/19 учебного года.</a:t>
            </a: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Номер слайда 3">
            <a:extLst>
              <a:ext uri="{FF2B5EF4-FFF2-40B4-BE49-F238E27FC236}">
                <a16:creationId xmlns:a16="http://schemas.microsoft.com/office/drawing/2014/main" id="{002A1F85-DA3A-4D1F-919F-A73753A87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fld id="{A49A0172-D197-447D-AD13-07FD8C7CBDE1}" type="slidenum">
              <a:rPr lang="ru-RU" altLang="ru-RU" u="none">
                <a:solidFill>
                  <a:srgbClr val="7F7F7F"/>
                </a:solidFill>
              </a:rPr>
              <a:pPr/>
              <a:t>3</a:t>
            </a:fld>
            <a:endParaRPr lang="ru-RU" altLang="ru-RU" u="none">
              <a:solidFill>
                <a:srgbClr val="7F7F7F"/>
              </a:solidFill>
            </a:endParaRPr>
          </a:p>
        </p:txBody>
      </p:sp>
      <p:sp>
        <p:nvSpPr>
          <p:cNvPr id="6147" name="Прямоугольник 4">
            <a:extLst>
              <a:ext uri="{FF2B5EF4-FFF2-40B4-BE49-F238E27FC236}">
                <a16:creationId xmlns:a16="http://schemas.microsoft.com/office/drawing/2014/main" id="{94942721-A983-4AF2-A0C6-3561A3AA86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3" y="836613"/>
            <a:ext cx="8959850" cy="387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49263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just">
              <a:lnSpc>
                <a:spcPct val="115000"/>
              </a:lnSpc>
            </a:pPr>
            <a:r>
              <a:rPr lang="ru-RU" altLang="ru-RU" sz="1600" u="none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Расчет </a:t>
            </a:r>
            <a:r>
              <a:rPr lang="ru-RU" altLang="ru-RU" sz="1600" b="1" u="none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коэффициента материально-технического оснащения общеобразовательной организации </a:t>
            </a:r>
            <a:r>
              <a:rPr lang="ru-RU" altLang="ru-RU" sz="1600" u="none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проводился по следующей формуле:</a:t>
            </a:r>
          </a:p>
          <a:p>
            <a:pPr algn="just">
              <a:lnSpc>
                <a:spcPct val="115000"/>
              </a:lnSpc>
            </a:pPr>
            <a:r>
              <a:rPr lang="ru-RU" altLang="ru-RU" sz="1400" b="1" u="none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ru-RU" altLang="ru-RU" sz="1400" b="1" u="none" baseline="-2500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мт</a:t>
            </a:r>
            <a:r>
              <a:rPr lang="ru-RU" altLang="ru-RU" sz="1400" b="1" u="none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=K/n</a:t>
            </a:r>
            <a:endParaRPr lang="ru-RU" altLang="ru-RU" sz="1400" u="none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altLang="ru-RU" sz="1400" b="1" u="none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ru-RU" altLang="ru-RU" sz="1400" b="1" u="none" baseline="-2500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мт</a:t>
            </a:r>
            <a:r>
              <a:rPr lang="ru-RU" altLang="ru-RU" sz="1400" u="none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коэффициент материально-технического оснащения общеобразовательной организации;</a:t>
            </a:r>
          </a:p>
          <a:p>
            <a:pPr algn="just">
              <a:lnSpc>
                <a:spcPct val="115000"/>
              </a:lnSpc>
            </a:pPr>
            <a:r>
              <a:rPr lang="ru-RU" altLang="ru-RU" sz="1400" b="1" u="none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ru-RU" altLang="ru-RU" sz="1400" u="none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количество позиций оценивания;</a:t>
            </a:r>
          </a:p>
          <a:p>
            <a:pPr algn="just">
              <a:lnSpc>
                <a:spcPct val="115000"/>
              </a:lnSpc>
            </a:pPr>
            <a:r>
              <a:rPr lang="ru-RU" altLang="ru-RU" sz="1400" b="1" u="none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ru-RU" altLang="ru-RU" sz="1400" u="none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коэффициент оснащенности кабинета демонстрационным, лабораторным оборудованием и раздаточными материалами, необходимыми для освоения учебной программы по предмету.</a:t>
            </a:r>
          </a:p>
          <a:p>
            <a:pPr algn="just">
              <a:lnSpc>
                <a:spcPct val="115000"/>
              </a:lnSpc>
            </a:pPr>
            <a:r>
              <a:rPr lang="ru-RU" altLang="ru-RU" sz="1400" b="1" u="none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K=∑t/p+A</a:t>
            </a:r>
            <a:endParaRPr lang="ru-RU" altLang="ru-RU" sz="1400" u="none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altLang="ru-RU" sz="1400" b="1" u="none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ru-RU" altLang="ru-RU" sz="1400" u="none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количество кабинетов предметной области, оснащенных техническими устройствами;</a:t>
            </a:r>
          </a:p>
          <a:p>
            <a:pPr algn="just">
              <a:lnSpc>
                <a:spcPct val="115000"/>
              </a:lnSpc>
            </a:pPr>
            <a:r>
              <a:rPr lang="ru-RU" altLang="ru-RU" sz="1400" b="1" u="none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 –</a:t>
            </a:r>
            <a:r>
              <a:rPr lang="ru-RU" altLang="ru-RU" sz="1400" u="none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общее количество кабинетов предметной области;</a:t>
            </a:r>
          </a:p>
          <a:p>
            <a:pPr algn="just">
              <a:lnSpc>
                <a:spcPct val="115000"/>
              </a:lnSpc>
            </a:pPr>
            <a:r>
              <a:rPr lang="ru-RU" altLang="ru-RU" sz="1400" b="1" u="none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ru-RU" altLang="ru-RU" sz="1400" u="none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показатель укомплектованности кабинета демонстрационным, лабораторным оборудованием и раздаточным материалом в необходимом количестве.</a:t>
            </a:r>
          </a:p>
          <a:p>
            <a:pPr algn="just">
              <a:lnSpc>
                <a:spcPct val="115000"/>
              </a:lnSpc>
            </a:pPr>
            <a:r>
              <a:rPr lang="ru-RU" altLang="ru-RU" sz="1400" b="1" u="none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A=(∑O</a:t>
            </a:r>
            <a:r>
              <a:rPr lang="ru-RU" altLang="ru-RU" sz="1400" b="1" u="none" baseline="-2500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ru-RU" altLang="ru-RU" sz="1400" b="1" u="none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)/b</a:t>
            </a:r>
            <a:endParaRPr lang="ru-RU" altLang="ru-RU" sz="1400" u="none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altLang="ru-RU" sz="1400" b="1" u="none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ru-RU" altLang="ru-RU" sz="1400" b="1" u="none" baseline="-2500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ru-RU" altLang="ru-RU" sz="1400" b="1" u="none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400" u="none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положительный ответ по позиции оценивания,</a:t>
            </a:r>
          </a:p>
          <a:p>
            <a:pPr algn="just">
              <a:lnSpc>
                <a:spcPct val="115000"/>
              </a:lnSpc>
            </a:pPr>
            <a:r>
              <a:rPr lang="ru-RU" altLang="ru-RU" sz="1400" b="1" u="none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 </a:t>
            </a:r>
            <a:r>
              <a:rPr lang="ru-RU" altLang="ru-RU" sz="1400" u="none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количество позиций оценивания.</a:t>
            </a:r>
          </a:p>
        </p:txBody>
      </p:sp>
      <p:sp>
        <p:nvSpPr>
          <p:cNvPr id="6148" name="Прямоугольник 5">
            <a:extLst>
              <a:ext uri="{FF2B5EF4-FFF2-40B4-BE49-F238E27FC236}">
                <a16:creationId xmlns:a16="http://schemas.microsoft.com/office/drawing/2014/main" id="{A75ED76F-24A8-4B37-8B26-39AFFE994A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4868863"/>
            <a:ext cx="86756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r>
              <a:rPr lang="ru-RU" altLang="ru-RU" sz="1600" b="1" u="none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Коэффициент качества подготовки обучающихся</a:t>
            </a:r>
            <a:r>
              <a:rPr lang="ru-RU" altLang="ru-RU" sz="1600" u="none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рассчитывается по формуле:</a:t>
            </a:r>
          </a:p>
          <a:p>
            <a:r>
              <a:rPr lang="ru-RU" altLang="ru-RU" sz="1400" b="1" u="none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ru-RU" altLang="ru-RU" sz="1400" b="1" u="none" baseline="-250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</a:t>
            </a:r>
            <a:r>
              <a:rPr lang="ru-RU" altLang="ru-RU" sz="1400" b="1" u="none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=(∑〖(r</a:t>
            </a:r>
            <a:r>
              <a:rPr lang="en-US" altLang="ru-RU" sz="1400" b="1" u="none" baseline="-250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ru-RU" sz="1400" b="1" u="none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u="none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/5)〗)/b</a:t>
            </a:r>
            <a:endParaRPr lang="ru-RU" altLang="ru-RU" sz="1400" u="none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1400" b="1" u="none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ru-RU" altLang="ru-RU" sz="1400" b="1" u="none" baseline="-250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</a:t>
            </a:r>
            <a:r>
              <a:rPr lang="ru-RU" altLang="ru-RU" sz="1400" u="none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коэффициент качества подготовки обучающихся;</a:t>
            </a:r>
          </a:p>
          <a:p>
            <a:r>
              <a:rPr lang="ru-RU" altLang="ru-RU" sz="1400" b="1" u="none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ru-RU" sz="1400" b="1" u="none" baseline="-250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ru-RU" sz="1400" b="1" u="none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u="none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средняя отметка по региональной проверочной работе;</a:t>
            </a:r>
          </a:p>
          <a:p>
            <a:r>
              <a:rPr lang="ru-RU" altLang="ru-RU" sz="1400" b="1" u="none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ru-RU" altLang="ru-RU" sz="1400" u="none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количество позиций оценивания.</a:t>
            </a:r>
          </a:p>
        </p:txBody>
      </p:sp>
      <p:sp>
        <p:nvSpPr>
          <p:cNvPr id="6149" name="TextBox 1">
            <a:extLst>
              <a:ext uri="{FF2B5EF4-FFF2-40B4-BE49-F238E27FC236}">
                <a16:creationId xmlns:a16="http://schemas.microsoft.com/office/drawing/2014/main" id="{828F10E3-6D26-4FEC-9744-EEB94DE7C7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87313" y="242888"/>
            <a:ext cx="9144001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/>
            <a:r>
              <a:rPr lang="ru-RU" altLang="ru-RU" sz="2600" b="1" u="none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 рейтингования</a:t>
            </a:r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Номер слайда 3">
            <a:extLst>
              <a:ext uri="{FF2B5EF4-FFF2-40B4-BE49-F238E27FC236}">
                <a16:creationId xmlns:a16="http://schemas.microsoft.com/office/drawing/2014/main" id="{761DE7CD-9EE4-41BD-9324-6E23F05CE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fld id="{CA7D8CC6-2A06-427F-A98C-91EF97061C9B}" type="slidenum">
              <a:rPr lang="ru-RU" altLang="ru-RU" u="none">
                <a:solidFill>
                  <a:srgbClr val="7F7F7F"/>
                </a:solidFill>
              </a:rPr>
              <a:pPr/>
              <a:t>4</a:t>
            </a:fld>
            <a:endParaRPr lang="ru-RU" altLang="ru-RU" u="none">
              <a:solidFill>
                <a:srgbClr val="7F7F7F"/>
              </a:solidFill>
            </a:endParaRPr>
          </a:p>
        </p:txBody>
      </p:sp>
      <p:sp>
        <p:nvSpPr>
          <p:cNvPr id="7171" name="Прямоугольник 2">
            <a:extLst>
              <a:ext uri="{FF2B5EF4-FFF2-40B4-BE49-F238E27FC236}">
                <a16:creationId xmlns:a16="http://schemas.microsoft.com/office/drawing/2014/main" id="{03A4948C-1D8C-48C6-807A-0C6C0BB174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575" y="996950"/>
            <a:ext cx="8939213" cy="649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r>
              <a:rPr lang="ru-RU" altLang="ru-RU" sz="1400" b="1" u="none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Внутри кластерных групп проводится рейтингование по двум критериям:</a:t>
            </a:r>
          </a:p>
          <a:p>
            <a:r>
              <a:rPr lang="ru-RU" altLang="ru-RU" sz="1400" b="1" u="none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кадровый состав образовательной организации;</a:t>
            </a:r>
          </a:p>
          <a:p>
            <a:r>
              <a:rPr lang="ru-RU" altLang="ru-RU" sz="1400" b="1" u="none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социальные условия, в которых функционирует образовательная организация.</a:t>
            </a:r>
          </a:p>
          <a:p>
            <a:endParaRPr lang="ru-RU" altLang="ru-RU" sz="1600" b="1" u="none">
              <a:solidFill>
                <a:srgbClr val="2A3E8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1600" b="1" u="none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Индекс кадрового состава</a:t>
            </a:r>
            <a:r>
              <a:rPr lang="ru-RU" altLang="ru-RU" sz="1600" u="none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образовательной организации (К) рассчитывался по формуле:</a:t>
            </a:r>
          </a:p>
          <a:p>
            <a:endParaRPr lang="ru-RU" altLang="ru-RU" sz="1600" u="none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ru-RU" sz="1600" u="none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ru-RU" sz="1600" u="none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</a:t>
            </a:r>
            <a:r>
              <a:rPr lang="ru-RU" altLang="ru-RU" sz="1600" u="none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индекс кадрового состава общеобразовательной организации;</a:t>
            </a:r>
          </a:p>
          <a:p>
            <a:r>
              <a:rPr lang="en-US" altLang="ru-RU" sz="1600" u="none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ΣR</a:t>
            </a:r>
            <a:r>
              <a:rPr lang="en-US" altLang="ru-RU" sz="1600" u="none" baseline="-250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altLang="ru-RU" sz="1600" u="none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сумма положительных индикаторов;</a:t>
            </a:r>
          </a:p>
          <a:p>
            <a:r>
              <a:rPr lang="en-US" altLang="ru-RU" sz="1600" u="none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ΣR</a:t>
            </a:r>
            <a:r>
              <a:rPr lang="en-US" altLang="ru-RU" sz="1600" u="none" baseline="-250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altLang="ru-RU" sz="1600" u="none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сумма отрицательных индикаторов.</a:t>
            </a:r>
          </a:p>
          <a:p>
            <a:endParaRPr lang="en-US" altLang="ru-RU" sz="1600"/>
          </a:p>
          <a:p>
            <a:endParaRPr lang="ru-RU" altLang="ru-RU" sz="1600" u="none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ru-RU" sz="1600" u="none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ru-RU" sz="1600" u="none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ru-RU" sz="1600" u="none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</a:t>
            </a:r>
            <a:r>
              <a:rPr lang="ru-RU" altLang="ru-RU" sz="1600" u="none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количество учителей.</a:t>
            </a:r>
          </a:p>
          <a:p>
            <a:r>
              <a:rPr lang="ru-RU" altLang="ru-RU" sz="1600" u="none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altLang="ru-RU" sz="1600" b="1" u="none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положительным</a:t>
            </a:r>
            <a:r>
              <a:rPr lang="ru-RU" altLang="ru-RU" sz="1600" u="none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индикаторам относятся:</a:t>
            </a:r>
          </a:p>
          <a:p>
            <a:r>
              <a:rPr lang="ru-RU" altLang="ru-RU" sz="1600" u="none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количество учителей, имеющих высшее педагогическое / высшее образование;</a:t>
            </a:r>
          </a:p>
          <a:p>
            <a:r>
              <a:rPr lang="ru-RU" altLang="ru-RU" sz="1600" u="none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количество работающих студентов третьего и выше курсов (рассматриваются как потенциал обновления педагогического коллектив);</a:t>
            </a:r>
          </a:p>
          <a:p>
            <a:r>
              <a:rPr lang="ru-RU" altLang="ru-RU" sz="1600" u="none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молодые специалисты.</a:t>
            </a:r>
          </a:p>
          <a:p>
            <a:r>
              <a:rPr lang="ru-RU" altLang="ru-RU" sz="1600" u="none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altLang="ru-RU" sz="1600" b="1" u="none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отрицательным</a:t>
            </a:r>
            <a:r>
              <a:rPr lang="ru-RU" altLang="ru-RU" sz="1600" u="none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индикаторам относится:</a:t>
            </a:r>
          </a:p>
          <a:p>
            <a:r>
              <a:rPr lang="ru-RU" altLang="ru-RU" sz="1600" u="none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количество учителей пенсионного возраста. </a:t>
            </a:r>
          </a:p>
          <a:p>
            <a:endParaRPr lang="ru-RU" altLang="ru-RU" sz="1400" b="1" u="none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ru-RU" sz="1400" b="1" u="none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ru-RU" sz="1400" b="1" u="none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ru-RU" sz="1400" b="1" u="none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ru-RU" sz="1400" b="1" u="none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2" name="Rectangle 1">
            <a:extLst>
              <a:ext uri="{FF2B5EF4-FFF2-40B4-BE49-F238E27FC236}">
                <a16:creationId xmlns:a16="http://schemas.microsoft.com/office/drawing/2014/main" id="{BE73BE8D-A58E-4594-A662-11B320C06F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3675" y="88900"/>
            <a:ext cx="6302375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r>
              <a:rPr lang="ru-RU" altLang="ru-RU" sz="2600" b="1" u="none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Рейтингование по двум индексам: </a:t>
            </a:r>
          </a:p>
          <a:p>
            <a:r>
              <a:rPr lang="ru-RU" altLang="ru-RU" sz="2600" b="1" u="none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кадровый состав и социальные условия </a:t>
            </a:r>
          </a:p>
        </p:txBody>
      </p:sp>
      <p:sp>
        <p:nvSpPr>
          <p:cNvPr id="7173" name="Rectangle 9">
            <a:extLst>
              <a:ext uri="{FF2B5EF4-FFF2-40B4-BE49-F238E27FC236}">
                <a16:creationId xmlns:a16="http://schemas.microsoft.com/office/drawing/2014/main" id="{69C838D0-272C-4E22-AF09-247EC2592B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endParaRPr lang="ru-RU" altLang="ru-RU"/>
          </a:p>
        </p:txBody>
      </p:sp>
      <p:pic>
        <p:nvPicPr>
          <p:cNvPr id="7174" name="Picture 8">
            <a:extLst>
              <a:ext uri="{FF2B5EF4-FFF2-40B4-BE49-F238E27FC236}">
                <a16:creationId xmlns:a16="http://schemas.microsoft.com/office/drawing/2014/main" id="{BB8C18DF-324D-4361-BC3B-E831C5B784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87675" y="2205038"/>
            <a:ext cx="131445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5" name="Rectangle 10">
            <a:extLst>
              <a:ext uri="{FF2B5EF4-FFF2-40B4-BE49-F238E27FC236}">
                <a16:creationId xmlns:a16="http://schemas.microsoft.com/office/drawing/2014/main" id="{315BFFA0-965E-4ACA-A531-9C0D525EE0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04875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endParaRPr lang="ru-RU" altLang="ru-RU"/>
          </a:p>
        </p:txBody>
      </p:sp>
      <p:pic>
        <p:nvPicPr>
          <p:cNvPr id="7176" name="Picture 12">
            <a:extLst>
              <a:ext uri="{FF2B5EF4-FFF2-40B4-BE49-F238E27FC236}">
                <a16:creationId xmlns:a16="http://schemas.microsoft.com/office/drawing/2014/main" id="{20B5688D-356F-4862-BB78-2E153947A6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48038" y="3500438"/>
            <a:ext cx="6381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7" name="Picture 11">
            <a:extLst>
              <a:ext uri="{FF2B5EF4-FFF2-40B4-BE49-F238E27FC236}">
                <a16:creationId xmlns:a16="http://schemas.microsoft.com/office/drawing/2014/main" id="{4E59A883-F8B0-4F7A-A1F8-1BFFE699F0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48038" y="3933825"/>
            <a:ext cx="6381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8" name="Rectangle 13">
            <a:extLst>
              <a:ext uri="{FF2B5EF4-FFF2-40B4-BE49-F238E27FC236}">
                <a16:creationId xmlns:a16="http://schemas.microsoft.com/office/drawing/2014/main" id="{1708445C-3E7A-43EE-960F-17371EB592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endParaRPr lang="ru-RU" altLang="ru-RU"/>
          </a:p>
        </p:txBody>
      </p:sp>
      <p:sp>
        <p:nvSpPr>
          <p:cNvPr id="7179" name="Rectangle 14">
            <a:extLst>
              <a:ext uri="{FF2B5EF4-FFF2-40B4-BE49-F238E27FC236}">
                <a16:creationId xmlns:a16="http://schemas.microsoft.com/office/drawing/2014/main" id="{7B891F41-AAC8-4FA9-9F3F-75E546C4E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indent="45085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endParaRPr lang="ru-RU" altLang="ru-RU"/>
          </a:p>
        </p:txBody>
      </p:sp>
      <p:sp>
        <p:nvSpPr>
          <p:cNvPr id="7180" name="Rectangle 15">
            <a:extLst>
              <a:ext uri="{FF2B5EF4-FFF2-40B4-BE49-F238E27FC236}">
                <a16:creationId xmlns:a16="http://schemas.microsoft.com/office/drawing/2014/main" id="{1CE635F0-12C9-41E2-908B-3040C904ED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144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endParaRPr lang="ru-RU" altLang="ru-RU"/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Номер слайда 3">
            <a:extLst>
              <a:ext uri="{FF2B5EF4-FFF2-40B4-BE49-F238E27FC236}">
                <a16:creationId xmlns:a16="http://schemas.microsoft.com/office/drawing/2014/main" id="{0BBC7F05-FBFD-415B-A4CF-CE373F580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fld id="{729B9F32-0CF2-4280-9548-501A7702B852}" type="slidenum">
              <a:rPr lang="ru-RU" altLang="ru-RU" u="none">
                <a:solidFill>
                  <a:srgbClr val="7F7F7F"/>
                </a:solidFill>
              </a:rPr>
              <a:pPr/>
              <a:t>5</a:t>
            </a:fld>
            <a:endParaRPr lang="ru-RU" altLang="ru-RU" u="none">
              <a:solidFill>
                <a:srgbClr val="7F7F7F"/>
              </a:solidFill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0C9BAD74-87FD-4BDF-9CD2-5FA1FF36BA8B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188640"/>
            <a:ext cx="8884095" cy="6744795"/>
          </a:xfrm>
          <a:prstGeom prst="rect">
            <a:avLst/>
          </a:prstGeom>
          <a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54E93CF9-A862-4CFA-A72D-785F2720D610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1628775"/>
          <a:ext cx="8267700" cy="14287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05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45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171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№ </a:t>
                      </a:r>
                      <a:r>
                        <a:rPr lang="ru-RU" sz="110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ранжированного списка</a:t>
                      </a:r>
                      <a:endParaRPr lang="ru-RU" sz="1400" dirty="0">
                        <a:solidFill>
                          <a:srgbClr val="2A3E86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образовательной организации</a:t>
                      </a:r>
                      <a:endParaRPr lang="ru-RU" sz="1400" dirty="0">
                        <a:solidFill>
                          <a:srgbClr val="2A3E86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кадрового обеспечения</a:t>
                      </a:r>
                      <a:endParaRPr lang="ru-RU" sz="1400" dirty="0">
                        <a:solidFill>
                          <a:srgbClr val="2A3E86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социальных условий</a:t>
                      </a:r>
                      <a:endParaRPr lang="ru-RU" sz="1400" dirty="0">
                        <a:solidFill>
                          <a:srgbClr val="2A3E86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58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52</a:t>
                      </a:r>
                    </a:p>
                  </a:txBody>
                  <a:tcPr marL="68584" marR="68584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СОШ №3 </a:t>
                      </a:r>
                      <a:endParaRPr lang="ru-RU" sz="1400" dirty="0">
                        <a:solidFill>
                          <a:srgbClr val="2A3E86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ru-RU" sz="1400" dirty="0">
                        <a:solidFill>
                          <a:srgbClr val="2A3E86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0,90</a:t>
                      </a:r>
                      <a:endParaRPr lang="ru-RU" sz="1400" dirty="0">
                        <a:solidFill>
                          <a:srgbClr val="2A3E86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58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62</a:t>
                      </a:r>
                    </a:p>
                  </a:txBody>
                  <a:tcPr marL="68584" marR="68584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СОШ №29</a:t>
                      </a:r>
                      <a:endParaRPr lang="ru-RU" sz="1400" dirty="0">
                        <a:solidFill>
                          <a:srgbClr val="2A3E86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  <a:endParaRPr lang="ru-RU" sz="1400" dirty="0">
                        <a:solidFill>
                          <a:srgbClr val="2A3E86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0,85</a:t>
                      </a:r>
                      <a:endParaRPr lang="ru-RU" sz="1400" dirty="0">
                        <a:solidFill>
                          <a:srgbClr val="2A3E86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240" name="Rectangle 1">
            <a:extLst>
              <a:ext uri="{FF2B5EF4-FFF2-40B4-BE49-F238E27FC236}">
                <a16:creationId xmlns:a16="http://schemas.microsoft.com/office/drawing/2014/main" id="{0D348823-077B-4360-9C11-CBA433F89F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188913"/>
            <a:ext cx="734853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indent="45085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r>
              <a:rPr lang="ru-RU" altLang="ru-RU" sz="2600" b="1" u="none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Рейтинг общеобразовательных организаций</a:t>
            </a:r>
          </a:p>
        </p:txBody>
      </p:sp>
      <p:sp>
        <p:nvSpPr>
          <p:cNvPr id="9241" name="Прямоугольник 6">
            <a:extLst>
              <a:ext uri="{FF2B5EF4-FFF2-40B4-BE49-F238E27FC236}">
                <a16:creationId xmlns:a16="http://schemas.microsoft.com/office/drawing/2014/main" id="{B5559667-3F30-487A-80F4-42F7387BD0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938" y="836613"/>
            <a:ext cx="83534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5085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r>
              <a:rPr lang="ru-RU" altLang="ru-RU" b="1" i="1" u="none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КЛАСТЕР 2.</a:t>
            </a:r>
            <a:r>
              <a:rPr lang="ru-RU" altLang="ru-RU" i="1" u="none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b="1" i="1" u="none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Высокий </a:t>
            </a:r>
            <a:r>
              <a:rPr lang="ru-RU" altLang="ru-RU" i="1" u="none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уровень материально-технического обеспечения и </a:t>
            </a:r>
            <a:r>
              <a:rPr lang="ru-RU" altLang="ru-RU" b="1" i="1" u="none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средний </a:t>
            </a:r>
            <a:r>
              <a:rPr lang="ru-RU" altLang="ru-RU" i="1" u="none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уровень качества подготовки обучающихся </a:t>
            </a:r>
            <a:endParaRPr lang="ru-RU" altLang="ru-RU" u="none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altLang="ru-RU" u="none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242" name="Прямоугольник 7">
            <a:extLst>
              <a:ext uri="{FF2B5EF4-FFF2-40B4-BE49-F238E27FC236}">
                <a16:creationId xmlns:a16="http://schemas.microsoft.com/office/drawing/2014/main" id="{DE16FA97-298D-472C-A9D7-19624572ED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3357563"/>
            <a:ext cx="8353425" cy="267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5085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r>
              <a:rPr lang="ru-RU" altLang="ru-RU" sz="1600" u="none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</a:t>
            </a:r>
            <a:r>
              <a:rPr lang="ru-RU" altLang="ru-RU" sz="1600" b="1" u="none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вторую кластерную группу</a:t>
            </a:r>
            <a:r>
              <a:rPr lang="ru-RU" altLang="ru-RU" sz="1600" u="none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высоким материально-техническим обеспечением и средним уровнем результатов подготовки обучающихся вошли 97 общеобразовательных организаций, что составляет 16,5% от общего числа школ, включенных в мониторинг. </a:t>
            </a:r>
          </a:p>
          <a:p>
            <a:r>
              <a:rPr lang="ru-RU" altLang="ru-RU" b="1" u="none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по формированию комплекса управленческих решений</a:t>
            </a:r>
            <a:r>
              <a:rPr lang="ru-RU" altLang="ru-RU" sz="1600" u="none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altLang="ru-RU" sz="1600" u="none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стабильно средний результат подготовки обучающихся при высоком качестве условий требует оптимизации работы по повышению качества образования - подробный анализ условий обеспечения образовательного процесса, принятие мер по корректировке;</a:t>
            </a:r>
          </a:p>
          <a:p>
            <a:r>
              <a:rPr lang="ru-RU" altLang="ru-RU" sz="1600" u="none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особое внимание следует обратить на низкий уровень индекса кадрового обеспечения  подробный анализ кадрового потенциала, принятие системы мер по повышению профессионального уровня педагогов.</a:t>
            </a:r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>
            <a:extLst>
              <a:ext uri="{FF2B5EF4-FFF2-40B4-BE49-F238E27FC236}">
                <a16:creationId xmlns:a16="http://schemas.microsoft.com/office/drawing/2014/main" id="{D443582F-DEA7-4B38-AA6F-02967BEBDE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188913"/>
            <a:ext cx="734853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indent="45085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r>
              <a:rPr lang="ru-RU" altLang="ru-RU" sz="2600" b="1" u="none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Рейтинг общеобразовательных организаций</a:t>
            </a:r>
          </a:p>
        </p:txBody>
      </p:sp>
      <p:sp>
        <p:nvSpPr>
          <p:cNvPr id="10243" name="Прямоугольник 7">
            <a:extLst>
              <a:ext uri="{FF2B5EF4-FFF2-40B4-BE49-F238E27FC236}">
                <a16:creationId xmlns:a16="http://schemas.microsoft.com/office/drawing/2014/main" id="{87E07119-4229-4DCE-B4B0-55767B8C94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063" y="3644900"/>
            <a:ext cx="8353425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r>
              <a:rPr lang="ru-RU" altLang="ru-RU" sz="1600" u="none">
                <a:solidFill>
                  <a:srgbClr val="2A3E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третью кластерную группу с высоким материально-техническим обеспечением и низким уровнем качества подготовки обучающихся вошли 10 общеобразовательных организаций Ставропольского края. </a:t>
            </a:r>
          </a:p>
          <a:p>
            <a:r>
              <a:rPr lang="ru-RU" altLang="ru-RU" sz="1600" b="1" u="none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по формированию комплекса управленческих решений</a:t>
            </a:r>
            <a:r>
              <a:rPr lang="ru-RU" altLang="ru-RU" sz="1600" u="none">
                <a:solidFill>
                  <a:srgbClr val="2A3E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altLang="ru-RU" sz="1600" u="none">
                <a:solidFill>
                  <a:srgbClr val="2A3E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требуется более детальное изучение сложившейся обстановки в школах, вошедших </a:t>
            </a:r>
            <a:r>
              <a:rPr lang="ru-RU" altLang="ru-RU" sz="1600" b="1" u="none">
                <a:solidFill>
                  <a:srgbClr val="2A3E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3 кластер</a:t>
            </a:r>
            <a:r>
              <a:rPr lang="ru-RU" altLang="ru-RU" sz="1600" u="none">
                <a:solidFill>
                  <a:srgbClr val="2A3E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которых </a:t>
            </a:r>
            <a:r>
              <a:rPr lang="ru-RU" altLang="ru-RU" sz="1600" b="1" u="none">
                <a:solidFill>
                  <a:srgbClr val="2A3E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подготовки обучающихся является низким</a:t>
            </a:r>
            <a:r>
              <a:rPr lang="ru-RU" altLang="ru-RU" sz="1600" u="none">
                <a:solidFill>
                  <a:srgbClr val="2A3E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несмотря на наличие достаточно </a:t>
            </a:r>
            <a:r>
              <a:rPr lang="ru-RU" altLang="ru-RU" sz="1600" b="1" u="none">
                <a:solidFill>
                  <a:srgbClr val="2A3E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высоких значений</a:t>
            </a:r>
            <a:r>
              <a:rPr lang="ru-RU" altLang="ru-RU" sz="1600" u="none">
                <a:solidFill>
                  <a:srgbClr val="2A3E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b="1" u="none">
                <a:solidFill>
                  <a:srgbClr val="2A3E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остальных индексов</a:t>
            </a:r>
            <a:r>
              <a:rPr lang="ru-RU" altLang="ru-RU" sz="1600" u="none">
                <a:solidFill>
                  <a:srgbClr val="2A3E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(материально-технического обеспечения, кадрового состава и социальных условий). </a:t>
            </a:r>
          </a:p>
          <a:p>
            <a:r>
              <a:rPr lang="ru-RU" altLang="ru-RU" sz="1600" u="none">
                <a:solidFill>
                  <a:srgbClr val="2A3E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данных образовательных организациях имеются все предпосылки для получения обучающимися более </a:t>
            </a:r>
            <a:r>
              <a:rPr lang="ru-RU" altLang="ru-RU" sz="1600" b="1" u="none">
                <a:solidFill>
                  <a:srgbClr val="2A3E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качественного образования</a:t>
            </a:r>
            <a:r>
              <a:rPr lang="ru-RU" altLang="ru-RU" sz="1600" u="none">
                <a:solidFill>
                  <a:srgbClr val="2A3E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усиление административного контроля.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E6B11E64-E45B-40B9-829F-BE28E6233391}"/>
              </a:ext>
            </a:extLst>
          </p:cNvPr>
          <p:cNvGraphicFramePr>
            <a:graphicFrameLocks noGrp="1"/>
          </p:cNvGraphicFramePr>
          <p:nvPr/>
        </p:nvGraphicFramePr>
        <p:xfrm>
          <a:off x="387350" y="1700213"/>
          <a:ext cx="8288338" cy="15843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755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79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5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784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539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№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ранжированного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списка</a:t>
                      </a:r>
                      <a:endParaRPr lang="ru-RU" sz="1600" dirty="0">
                        <a:solidFill>
                          <a:srgbClr val="2A3E86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образовательной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организации</a:t>
                      </a:r>
                      <a:endParaRPr lang="ru-RU" sz="1400" dirty="0">
                        <a:solidFill>
                          <a:srgbClr val="2A3E86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кадрового обеспечения</a:t>
                      </a:r>
                      <a:endParaRPr lang="ru-RU" sz="1400" dirty="0">
                        <a:solidFill>
                          <a:srgbClr val="2A3E86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социальных условий </a:t>
                      </a:r>
                      <a:endParaRPr lang="ru-RU" sz="1400">
                        <a:solidFill>
                          <a:srgbClr val="2A3E86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03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77" marR="68577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СОШ №26</a:t>
                      </a:r>
                      <a:endParaRPr lang="ru-RU" sz="1400" dirty="0">
                        <a:solidFill>
                          <a:srgbClr val="2A3E86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</a:t>
                      </a:r>
                      <a:endParaRPr lang="ru-RU" sz="1400" dirty="0">
                        <a:solidFill>
                          <a:srgbClr val="2A3E86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0,91</a:t>
                      </a:r>
                      <a:endParaRPr lang="ru-RU" sz="1400" dirty="0">
                        <a:solidFill>
                          <a:srgbClr val="2A3E86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261" name="Rectangle 1">
            <a:extLst>
              <a:ext uri="{FF2B5EF4-FFF2-40B4-BE49-F238E27FC236}">
                <a16:creationId xmlns:a16="http://schemas.microsoft.com/office/drawing/2014/main" id="{FAE1CC21-C565-46E5-BD84-CB6F30D8BC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8" y="836613"/>
            <a:ext cx="87471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5085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r>
              <a:rPr lang="ru-RU" altLang="ru-RU" b="1" i="1" u="none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КЛАСТЕР 3. </a:t>
            </a:r>
            <a:r>
              <a:rPr lang="ru-RU" altLang="ru-RU" i="1" u="none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Высокий уровень материально-технического обеспечения и низкий уровень качества подготовки обучающихся </a:t>
            </a:r>
          </a:p>
          <a:p>
            <a:endParaRPr lang="ru-RU" altLang="ru-RU" b="1" i="1" u="none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>
            <a:extLst>
              <a:ext uri="{FF2B5EF4-FFF2-40B4-BE49-F238E27FC236}">
                <a16:creationId xmlns:a16="http://schemas.microsoft.com/office/drawing/2014/main" id="{3C62B635-3DFC-40A6-8574-C144D3A7CF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203200"/>
            <a:ext cx="734853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indent="45085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r>
              <a:rPr lang="ru-RU" altLang="ru-RU" sz="2600" b="1" u="none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Рейтинг общеобразовательных организаций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71FDBC44-BA06-4397-BDF1-1323C8798A37}"/>
              </a:ext>
            </a:extLst>
          </p:cNvPr>
          <p:cNvGraphicFramePr>
            <a:graphicFrameLocks noGrp="1"/>
          </p:cNvGraphicFramePr>
          <p:nvPr/>
        </p:nvGraphicFramePr>
        <p:xfrm>
          <a:off x="179388" y="1844675"/>
          <a:ext cx="8713787" cy="46116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42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74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23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247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923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3468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1438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№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ранжированного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списка</a:t>
                      </a:r>
                      <a:endParaRPr lang="ru-RU" sz="1600" dirty="0">
                        <a:solidFill>
                          <a:srgbClr val="2A3E86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2A3E86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686" marR="6668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образовательной организации</a:t>
                      </a:r>
                      <a:endParaRPr lang="ru-RU" sz="1200" dirty="0">
                        <a:solidFill>
                          <a:srgbClr val="2A3E86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686" marR="6668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кадрового обеспечения</a:t>
                      </a:r>
                      <a:endParaRPr lang="ru-RU" sz="1200" dirty="0">
                        <a:solidFill>
                          <a:srgbClr val="2A3E86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686" marR="6668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социальных условий</a:t>
                      </a:r>
                      <a:endParaRPr lang="ru-RU" sz="1200" dirty="0">
                        <a:solidFill>
                          <a:srgbClr val="2A3E86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686" marR="6668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№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ранжированного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списка</a:t>
                      </a:r>
                      <a:endParaRPr lang="ru-RU" sz="1600" dirty="0">
                        <a:solidFill>
                          <a:srgbClr val="2A3E86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solidFill>
                          <a:srgbClr val="2A3E86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686" marR="6668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образовательной организации</a:t>
                      </a:r>
                      <a:endParaRPr lang="ru-RU" sz="1200" dirty="0">
                        <a:solidFill>
                          <a:srgbClr val="2A3E86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686" marR="6668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кадрового обеспечения</a:t>
                      </a:r>
                      <a:endParaRPr lang="ru-RU" sz="1200" dirty="0">
                        <a:solidFill>
                          <a:srgbClr val="2A3E86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686" marR="6668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социальных условий</a:t>
                      </a:r>
                      <a:endParaRPr lang="ru-RU" sz="1200" dirty="0">
                        <a:solidFill>
                          <a:srgbClr val="2A3E86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686" marR="66686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4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6686" marR="66686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МКОУ СОШ №11</a:t>
                      </a:r>
                      <a:endParaRPr lang="ru-RU" sz="1400" b="0" dirty="0">
                        <a:solidFill>
                          <a:srgbClr val="2A3E86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686" marR="66686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</a:t>
                      </a:r>
                      <a:endParaRPr lang="ru-RU" sz="1400" b="0" dirty="0">
                        <a:solidFill>
                          <a:srgbClr val="2A3E86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686" marR="66686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0,92</a:t>
                      </a:r>
                      <a:endParaRPr lang="ru-RU" sz="1400" b="0" dirty="0">
                        <a:solidFill>
                          <a:srgbClr val="2A3E86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686" marR="66686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147</a:t>
                      </a:r>
                    </a:p>
                  </a:txBody>
                  <a:tcPr marL="66686" marR="66686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СОШ №1</a:t>
                      </a:r>
                      <a:endParaRPr lang="ru-RU" sz="1400" b="0" dirty="0">
                        <a:solidFill>
                          <a:srgbClr val="2A3E86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686" marR="66686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</a:t>
                      </a:r>
                      <a:endParaRPr lang="ru-RU" sz="1400" b="0" dirty="0">
                        <a:solidFill>
                          <a:srgbClr val="2A3E86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686" marR="66686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0,88</a:t>
                      </a:r>
                      <a:endParaRPr lang="ru-RU" sz="1400" b="0" dirty="0">
                        <a:solidFill>
                          <a:srgbClr val="2A3E86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686" marR="66686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34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6686" marR="66686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гимназия №2</a:t>
                      </a:r>
                      <a:endParaRPr lang="ru-RU" sz="1400" b="0" dirty="0">
                        <a:solidFill>
                          <a:srgbClr val="2A3E86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686" marR="66686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  <a:endParaRPr lang="ru-RU" sz="1400" b="0" dirty="0">
                        <a:solidFill>
                          <a:srgbClr val="2A3E86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686" marR="66686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0,94</a:t>
                      </a:r>
                      <a:endParaRPr lang="ru-RU" sz="1400" b="0" dirty="0">
                        <a:solidFill>
                          <a:srgbClr val="2A3E86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686" marR="66686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160</a:t>
                      </a:r>
                    </a:p>
                  </a:txBody>
                  <a:tcPr marL="66686" marR="66686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СОШ №5</a:t>
                      </a:r>
                      <a:endParaRPr lang="ru-RU" sz="1400" b="0" dirty="0">
                        <a:solidFill>
                          <a:srgbClr val="2A3E86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686" marR="66686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</a:t>
                      </a:r>
                      <a:endParaRPr lang="ru-RU" sz="1400" b="0" dirty="0">
                        <a:solidFill>
                          <a:srgbClr val="2A3E86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686" marR="66686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0,81</a:t>
                      </a:r>
                      <a:endParaRPr lang="ru-RU" sz="1400" b="0" dirty="0">
                        <a:solidFill>
                          <a:srgbClr val="2A3E86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686" marR="66686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34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66686" marR="66686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СОШ №4</a:t>
                      </a:r>
                      <a:endParaRPr lang="ru-RU" sz="1400" b="0" dirty="0">
                        <a:solidFill>
                          <a:srgbClr val="2A3E86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686" marR="66686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</a:t>
                      </a:r>
                      <a:endParaRPr lang="ru-RU" sz="1400" b="0" dirty="0">
                        <a:solidFill>
                          <a:srgbClr val="2A3E86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686" marR="66686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0,89</a:t>
                      </a:r>
                      <a:endParaRPr lang="ru-RU" sz="1400" b="0" dirty="0">
                        <a:solidFill>
                          <a:srgbClr val="2A3E86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686" marR="66686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174</a:t>
                      </a:r>
                    </a:p>
                  </a:txBody>
                  <a:tcPr marL="66686" marR="66686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СОШ №9</a:t>
                      </a:r>
                      <a:endParaRPr lang="ru-RU" sz="1400" b="0" dirty="0">
                        <a:solidFill>
                          <a:srgbClr val="2A3E86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686" marR="66686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  <a:endParaRPr lang="ru-RU" sz="1400" b="0" dirty="0">
                        <a:solidFill>
                          <a:srgbClr val="2A3E86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686" marR="66686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0,90</a:t>
                      </a:r>
                      <a:endParaRPr lang="ru-RU" sz="1400" b="0" dirty="0">
                        <a:solidFill>
                          <a:srgbClr val="2A3E86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686" marR="66686" marT="0" marB="0" anchor="b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34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37</a:t>
                      </a:r>
                    </a:p>
                  </a:txBody>
                  <a:tcPr marL="66686" marR="66686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СОШ №6</a:t>
                      </a:r>
                      <a:endParaRPr lang="ru-RU" sz="1400" b="0" dirty="0">
                        <a:solidFill>
                          <a:srgbClr val="2A3E86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686" marR="66686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</a:t>
                      </a:r>
                      <a:endParaRPr lang="ru-RU" sz="1400" b="0" dirty="0">
                        <a:solidFill>
                          <a:srgbClr val="2A3E86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686" marR="66686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0,86</a:t>
                      </a:r>
                      <a:endParaRPr lang="ru-RU" sz="1400" b="0" dirty="0">
                        <a:solidFill>
                          <a:srgbClr val="2A3E86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686" marR="66686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176</a:t>
                      </a:r>
                    </a:p>
                  </a:txBody>
                  <a:tcPr marL="66686" marR="66686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СОШ №12</a:t>
                      </a:r>
                      <a:endParaRPr lang="ru-RU" sz="1400" b="0" dirty="0">
                        <a:solidFill>
                          <a:srgbClr val="2A3E86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686" marR="66686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</a:t>
                      </a:r>
                      <a:endParaRPr lang="ru-RU" sz="1400" b="0" dirty="0">
                        <a:solidFill>
                          <a:srgbClr val="2A3E86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686" marR="66686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0,85</a:t>
                      </a:r>
                      <a:endParaRPr lang="ru-RU" sz="1400" b="0" dirty="0">
                        <a:solidFill>
                          <a:srgbClr val="2A3E86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686" marR="66686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34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83</a:t>
                      </a:r>
                    </a:p>
                  </a:txBody>
                  <a:tcPr marL="66686" marR="66686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СОШ №7</a:t>
                      </a:r>
                      <a:endParaRPr lang="ru-RU" sz="1400" b="0" dirty="0">
                        <a:solidFill>
                          <a:srgbClr val="2A3E86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686" marR="66686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  <a:endParaRPr lang="ru-RU" sz="1400" b="0" dirty="0">
                        <a:solidFill>
                          <a:srgbClr val="2A3E86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686" marR="66686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0,90</a:t>
                      </a:r>
                      <a:endParaRPr lang="ru-RU" sz="1400" b="0" dirty="0">
                        <a:solidFill>
                          <a:srgbClr val="2A3E86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686" marR="66686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182</a:t>
                      </a:r>
                    </a:p>
                  </a:txBody>
                  <a:tcPr marL="66686" marR="66686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МКОУ СОШ №21</a:t>
                      </a:r>
                      <a:endParaRPr lang="ru-RU" sz="1400" b="0" dirty="0">
                        <a:solidFill>
                          <a:srgbClr val="2A3E86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686" marR="66686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</a:t>
                      </a:r>
                      <a:endParaRPr lang="ru-RU" sz="1400" b="0" dirty="0">
                        <a:solidFill>
                          <a:srgbClr val="2A3E86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686" marR="66686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0,83</a:t>
                      </a:r>
                      <a:endParaRPr lang="ru-RU" sz="1400" b="0" dirty="0">
                        <a:solidFill>
                          <a:srgbClr val="2A3E86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686" marR="66686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34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88</a:t>
                      </a:r>
                    </a:p>
                  </a:txBody>
                  <a:tcPr marL="66686" marR="66686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СОШ №15</a:t>
                      </a:r>
                      <a:endParaRPr lang="ru-RU" sz="1400" b="0" dirty="0">
                        <a:solidFill>
                          <a:srgbClr val="2A3E86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686" marR="66686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</a:t>
                      </a:r>
                      <a:endParaRPr lang="ru-RU" sz="1400" b="0" dirty="0">
                        <a:solidFill>
                          <a:srgbClr val="2A3E86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686" marR="66686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0,89</a:t>
                      </a:r>
                      <a:endParaRPr lang="ru-RU" sz="1400" b="0" dirty="0">
                        <a:solidFill>
                          <a:srgbClr val="2A3E86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686" marR="66686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183</a:t>
                      </a:r>
                    </a:p>
                  </a:txBody>
                  <a:tcPr marL="66686" marR="66686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СОШ №16</a:t>
                      </a:r>
                      <a:endParaRPr lang="ru-RU" sz="1400" b="0" dirty="0">
                        <a:solidFill>
                          <a:srgbClr val="2A3E86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686" marR="66686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</a:t>
                      </a:r>
                      <a:endParaRPr lang="ru-RU" sz="1400" b="0" dirty="0">
                        <a:solidFill>
                          <a:srgbClr val="2A3E86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686" marR="66686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0,88</a:t>
                      </a:r>
                      <a:endParaRPr lang="ru-RU" sz="1400" b="0" dirty="0">
                        <a:solidFill>
                          <a:srgbClr val="2A3E86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686" marR="66686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33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92</a:t>
                      </a:r>
                    </a:p>
                  </a:txBody>
                  <a:tcPr marL="66686" marR="66686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СОШ №24</a:t>
                      </a:r>
                      <a:endParaRPr lang="ru-RU" sz="1400" b="0" dirty="0">
                        <a:solidFill>
                          <a:srgbClr val="2A3E86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686" marR="66686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</a:t>
                      </a:r>
                      <a:endParaRPr lang="ru-RU" sz="1400" b="0" dirty="0">
                        <a:solidFill>
                          <a:srgbClr val="2A3E86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686" marR="66686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0,90</a:t>
                      </a:r>
                      <a:endParaRPr lang="ru-RU" sz="1400" b="0" dirty="0">
                        <a:solidFill>
                          <a:srgbClr val="2A3E86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686" marR="66686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189</a:t>
                      </a:r>
                    </a:p>
                  </a:txBody>
                  <a:tcPr marL="66686" marR="66686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МКОУ СОШ №22</a:t>
                      </a:r>
                      <a:endParaRPr lang="ru-RU" sz="1400" b="0" dirty="0">
                        <a:solidFill>
                          <a:srgbClr val="2A3E86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686" marR="66686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</a:t>
                      </a:r>
                      <a:endParaRPr lang="ru-RU" sz="1400" b="0" dirty="0">
                        <a:solidFill>
                          <a:srgbClr val="2A3E86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686" marR="66686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0,89</a:t>
                      </a:r>
                      <a:endParaRPr lang="ru-RU" sz="1400" b="0" dirty="0">
                        <a:solidFill>
                          <a:srgbClr val="2A3E86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686" marR="66686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34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120</a:t>
                      </a:r>
                    </a:p>
                  </a:txBody>
                  <a:tcPr marL="66686" marR="66686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СОШ №13</a:t>
                      </a:r>
                      <a:endParaRPr lang="ru-RU" sz="1400" b="0" dirty="0">
                        <a:solidFill>
                          <a:srgbClr val="2A3E86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686" marR="66686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</a:t>
                      </a:r>
                      <a:endParaRPr lang="ru-RU" sz="1400" b="0" dirty="0">
                        <a:solidFill>
                          <a:srgbClr val="2A3E86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686" marR="66686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0,88</a:t>
                      </a:r>
                      <a:endParaRPr lang="ru-RU" sz="1400" b="0" dirty="0">
                        <a:solidFill>
                          <a:srgbClr val="2A3E86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686" marR="66686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196</a:t>
                      </a:r>
                    </a:p>
                  </a:txBody>
                  <a:tcPr marL="66686" marR="66686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МБОУ СОШ №25</a:t>
                      </a:r>
                    </a:p>
                  </a:txBody>
                  <a:tcPr marL="66686" marR="66686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</a:t>
                      </a:r>
                      <a:endParaRPr lang="ru-RU" sz="1400" b="0" dirty="0">
                        <a:solidFill>
                          <a:srgbClr val="2A3E86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686" marR="66686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2A3E8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0,92</a:t>
                      </a:r>
                      <a:endParaRPr lang="ru-RU" sz="1400" b="0" dirty="0">
                        <a:solidFill>
                          <a:srgbClr val="2A3E86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686" marR="66686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1359" name="Rectangle 1">
            <a:extLst>
              <a:ext uri="{FF2B5EF4-FFF2-40B4-BE49-F238E27FC236}">
                <a16:creationId xmlns:a16="http://schemas.microsoft.com/office/drawing/2014/main" id="{338546B2-AAA5-4F7F-89DD-A3A6159211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27100"/>
            <a:ext cx="8934450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5085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just"/>
            <a:r>
              <a:rPr lang="ru-RU" altLang="ru-RU" sz="2000" b="1" i="1" u="none">
                <a:solidFill>
                  <a:srgbClr val="2A3E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КЛАСТЕР</a:t>
            </a:r>
            <a:r>
              <a:rPr lang="ru-RU" altLang="ru-RU" sz="2000" i="1" u="none">
                <a:solidFill>
                  <a:srgbClr val="2A3E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b="1" i="1" u="none">
                <a:solidFill>
                  <a:srgbClr val="2A3E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ru-RU" altLang="ru-RU" sz="2000" i="1" u="none">
                <a:solidFill>
                  <a:srgbClr val="2A3E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</a:t>
            </a:r>
            <a:r>
              <a:rPr lang="ru-RU" altLang="ru-RU" sz="2000" b="1" i="1" u="none">
                <a:solidFill>
                  <a:srgbClr val="2A3E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редний</a:t>
            </a:r>
            <a:r>
              <a:rPr lang="ru-RU" altLang="ru-RU" sz="2000" i="1" u="none">
                <a:solidFill>
                  <a:srgbClr val="2A3E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уровень материально - технического обеспечения и </a:t>
            </a:r>
            <a:r>
              <a:rPr lang="ru-RU" altLang="ru-RU" sz="2000" b="1" i="1" u="none">
                <a:solidFill>
                  <a:srgbClr val="2A3E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</a:t>
            </a:r>
            <a:r>
              <a:rPr lang="ru-RU" altLang="ru-RU" sz="2000" i="1" u="none">
                <a:solidFill>
                  <a:srgbClr val="2A3E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уровень качества подготовки обучающихся</a:t>
            </a:r>
          </a:p>
        </p:txBody>
      </p:sp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Номер слайда 3">
            <a:extLst>
              <a:ext uri="{FF2B5EF4-FFF2-40B4-BE49-F238E27FC236}">
                <a16:creationId xmlns:a16="http://schemas.microsoft.com/office/drawing/2014/main" id="{E47AB7F5-55E4-4B41-8175-2F000EEAC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fld id="{0F14587F-55D4-4267-A05D-ADF833679280}" type="slidenum">
              <a:rPr lang="ru-RU" altLang="ru-RU" u="none">
                <a:solidFill>
                  <a:srgbClr val="7F7F7F"/>
                </a:solidFill>
              </a:rPr>
              <a:pPr/>
              <a:t>9</a:t>
            </a:fld>
            <a:endParaRPr lang="ru-RU" altLang="ru-RU" u="none">
              <a:solidFill>
                <a:srgbClr val="7F7F7F"/>
              </a:solidFill>
            </a:endParaRPr>
          </a:p>
        </p:txBody>
      </p:sp>
      <p:sp>
        <p:nvSpPr>
          <p:cNvPr id="12291" name="Прямоугольник 5">
            <a:extLst>
              <a:ext uri="{FF2B5EF4-FFF2-40B4-BE49-F238E27FC236}">
                <a16:creationId xmlns:a16="http://schemas.microsoft.com/office/drawing/2014/main" id="{7FAB4B22-B313-4E32-B077-73D4BB6E9B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075" y="2636838"/>
            <a:ext cx="84963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5085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just"/>
            <a:r>
              <a:rPr lang="ru-RU" altLang="ru-RU" sz="2000" b="1" u="none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по формированию комплекса управленческих решений</a:t>
            </a:r>
            <a:r>
              <a:rPr lang="ru-RU" altLang="ru-RU" u="none">
                <a:solidFill>
                  <a:srgbClr val="2A3E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buFontTx/>
              <a:buChar char="-"/>
            </a:pPr>
            <a:r>
              <a:rPr lang="ru-RU" altLang="ru-RU" u="none">
                <a:solidFill>
                  <a:srgbClr val="2A3E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проанализировать возможности перехода образовательной организации в кластер более высокого уровня;</a:t>
            </a:r>
          </a:p>
          <a:p>
            <a:pPr algn="just">
              <a:buFontTx/>
              <a:buChar char="-"/>
            </a:pPr>
            <a:r>
              <a:rPr lang="ru-RU" altLang="ru-RU" u="none">
                <a:solidFill>
                  <a:srgbClr val="2A3E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 уровень результатов подготовки обучающихся при среднем качестве условий требует оптимизации работы по совершенствованию материально - технического обеспечения, подробный анализ показателей условий и процесса, принятие мер по корректировке;</a:t>
            </a:r>
          </a:p>
          <a:p>
            <a:pPr algn="just">
              <a:buFontTx/>
              <a:buChar char="-"/>
            </a:pPr>
            <a:r>
              <a:rPr lang="ru-RU" altLang="ru-RU" u="none">
                <a:solidFill>
                  <a:srgbClr val="2A3E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особое внимание следует обратить на низкий уровень индекса кадрового обеспечения – подробный анализ кадрового потенциала, принятие системы мер по повышению профессионального уровня педагогов.</a:t>
            </a:r>
            <a:endParaRPr lang="ru-RU" altLang="ru-RU"/>
          </a:p>
        </p:txBody>
      </p:sp>
      <p:sp>
        <p:nvSpPr>
          <p:cNvPr id="12292" name="Rectangle 1">
            <a:extLst>
              <a:ext uri="{FF2B5EF4-FFF2-40B4-BE49-F238E27FC236}">
                <a16:creationId xmlns:a16="http://schemas.microsoft.com/office/drawing/2014/main" id="{CD65DB87-433E-495B-A1CA-32547E6A4E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03225"/>
            <a:ext cx="893445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5085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just"/>
            <a:r>
              <a:rPr lang="ru-RU" altLang="ru-RU" u="none">
                <a:solidFill>
                  <a:srgbClr val="2A3E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altLang="ru-RU" b="1" u="none">
                <a:solidFill>
                  <a:srgbClr val="2A3E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кластер 5</a:t>
            </a:r>
            <a:r>
              <a:rPr lang="ru-RU" altLang="ru-RU" u="none">
                <a:solidFill>
                  <a:srgbClr val="2A3E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 </a:t>
            </a:r>
            <a:r>
              <a:rPr lang="ru-RU" altLang="ru-RU" b="1" u="none">
                <a:solidFill>
                  <a:srgbClr val="2A3E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средним</a:t>
            </a:r>
            <a:r>
              <a:rPr lang="ru-RU" altLang="ru-RU" u="none">
                <a:solidFill>
                  <a:srgbClr val="2A3E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уровнем материально - технического обеспечения и </a:t>
            </a:r>
            <a:r>
              <a:rPr lang="ru-RU" altLang="ru-RU" b="1" u="none">
                <a:solidFill>
                  <a:srgbClr val="2A3E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средним</a:t>
            </a:r>
            <a:r>
              <a:rPr lang="ru-RU" altLang="ru-RU" u="none">
                <a:solidFill>
                  <a:srgbClr val="2A3E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уровнем качества подготовки обучающихся вошло каждое третье образовательное учреждение Ставропольского края (215 ОО, 36,3%), данный уровень характеризуется объективно устойчивым состоянием. Следует обратить внимание на образовательные организации с низким индексом кадрового обеспечения (51 ОО выделены зеленым цветом; 9,6% от общего числа ОО).</a:t>
            </a:r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4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14308</TotalTime>
  <Words>1594</Words>
  <Application>Microsoft Office PowerPoint</Application>
  <PresentationFormat>Экран (4:3)</PresentationFormat>
  <Paragraphs>333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Trebuchet MS</vt:lpstr>
      <vt:lpstr>Arial</vt:lpstr>
      <vt:lpstr>Georgia</vt:lpstr>
      <vt:lpstr>Calibri</vt:lpstr>
      <vt:lpstr>Times New Roman</vt:lpstr>
      <vt:lpstr>4_Воздушный поток</vt:lpstr>
      <vt:lpstr>Рейтинг  общеобразовательных организаций на основе кластерного подхода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Лемешко Илья Владимирович</cp:lastModifiedBy>
  <cp:revision>1186</cp:revision>
  <cp:lastPrinted>2017-07-04T12:10:01Z</cp:lastPrinted>
  <dcterms:created xsi:type="dcterms:W3CDTF">2015-03-05T16:55:48Z</dcterms:created>
  <dcterms:modified xsi:type="dcterms:W3CDTF">2021-02-26T10:09:48Z</dcterms:modified>
</cp:coreProperties>
</file>